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6" r:id="rId49"/>
    <p:sldId id="304" r:id="rId50"/>
    <p:sldId id="305" r:id="rId51"/>
    <p:sldId id="307" r:id="rId52"/>
    <p:sldId id="308" r:id="rId53"/>
    <p:sldId id="309" r:id="rId54"/>
    <p:sldId id="301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7" r:id="rId82"/>
    <p:sldId id="338" r:id="rId83"/>
    <p:sldId id="339" r:id="rId84"/>
    <p:sldId id="340" r:id="rId85"/>
    <p:sldId id="341" r:id="rId86"/>
    <p:sldId id="342" r:id="rId87"/>
    <p:sldId id="347" r:id="rId88"/>
    <p:sldId id="343" r:id="rId89"/>
    <p:sldId id="344" r:id="rId90"/>
    <p:sldId id="345" r:id="rId91"/>
    <p:sldId id="346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63" r:id="rId103"/>
    <p:sldId id="364" r:id="rId104"/>
    <p:sldId id="365" r:id="rId105"/>
    <p:sldId id="366" r:id="rId106"/>
    <p:sldId id="358" r:id="rId107"/>
    <p:sldId id="359" r:id="rId108"/>
    <p:sldId id="360" r:id="rId109"/>
    <p:sldId id="361" r:id="rId110"/>
    <p:sldId id="362" r:id="rId1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D7C3D-1089-4917-A336-835C2B40DA52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E878A-BC65-40F6-B445-71B3F9E52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7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878A-BC65-40F6-B445-71B3F9E525E5}" type="slidenum">
              <a:rPr lang="es-ES" smtClean="0"/>
              <a:t>75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14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03783"/>
          </a:xfrm>
        </p:spPr>
        <p:txBody>
          <a:bodyPr>
            <a:noAutofit/>
          </a:bodyPr>
          <a:lstStyle/>
          <a:p>
            <a:pPr algn="l"/>
            <a:r>
              <a:rPr lang="es-ES" sz="7200" dirty="0" smtClean="0">
                <a:latin typeface="Comic Sans MS" pitchFamily="66" charset="0"/>
              </a:rPr>
              <a:t>TEMA 8</a:t>
            </a:r>
            <a:endParaRPr lang="es-ES" sz="7200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370306" cy="175260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latin typeface="Comic Sans MS" pitchFamily="66" charset="0"/>
              </a:rPr>
              <a:t>SRI. VÍA AÉREA DIFÍCIL. VMNI. CAPNOGRAFÍA.</a:t>
            </a:r>
            <a:endParaRPr lang="es-ES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0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MALLAMPATI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556792"/>
            <a:ext cx="84105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051720" y="5805264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683568" y="5229200"/>
            <a:ext cx="13681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8537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6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28674"/>
            <a:ext cx="5940152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08862" cy="49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5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9187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APLICACIONES CLÍNICAS (paciente intubado)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6280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Confirmar IOT correcta.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Monitorizar calidad masaje RCP.</a:t>
            </a:r>
          </a:p>
          <a:p>
            <a:r>
              <a:rPr lang="es-ES" b="1" dirty="0" smtClean="0">
                <a:latin typeface="Comic Sans MS" pitchFamily="66" charset="0"/>
              </a:rPr>
              <a:t>Alerta RCE (&gt; 20 </a:t>
            </a:r>
            <a:r>
              <a:rPr lang="es-ES" b="1" dirty="0" err="1" smtClean="0">
                <a:latin typeface="Comic Sans MS" pitchFamily="66" charset="0"/>
              </a:rPr>
              <a:t>mmHg</a:t>
            </a:r>
            <a:r>
              <a:rPr lang="es-ES" b="1" dirty="0" smtClean="0">
                <a:latin typeface="Comic Sans MS" pitchFamily="66" charset="0"/>
              </a:rPr>
              <a:t>).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Controlar ventilación en </a:t>
            </a:r>
            <a:r>
              <a:rPr lang="es-ES" b="1" dirty="0" err="1" smtClean="0">
                <a:latin typeface="Comic Sans MS" pitchFamily="66" charset="0"/>
              </a:rPr>
              <a:t>pac</a:t>
            </a:r>
            <a:r>
              <a:rPr lang="es-ES" b="1" dirty="0" smtClean="0">
                <a:latin typeface="Comic Sans MS" pitchFamily="66" charset="0"/>
              </a:rPr>
              <a:t> HTIC.</a:t>
            </a:r>
          </a:p>
        </p:txBody>
      </p:sp>
    </p:spTree>
    <p:extLst>
      <p:ext uri="{BB962C8B-B14F-4D97-AF65-F5344CB8AC3E}">
        <p14:creationId xmlns:p14="http://schemas.microsoft.com/office/powerpoint/2010/main" val="34065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9127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928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8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n relacionad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9288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6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Latidos cardíacos en cardiomegalia</a:t>
            </a:r>
            <a:endParaRPr lang="es-E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5904656" cy="367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APLICACIONES CLÍNICAS (paciente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NO intubado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Hipoventilación</a:t>
            </a:r>
            <a:r>
              <a:rPr lang="es-ES" dirty="0" smtClean="0"/>
              <a:t> en </a:t>
            </a:r>
            <a:r>
              <a:rPr lang="es-ES" dirty="0" err="1" smtClean="0"/>
              <a:t>sedoanalgesia</a:t>
            </a:r>
            <a:r>
              <a:rPr lang="es-ES" dirty="0" smtClean="0"/>
              <a:t>.</a:t>
            </a:r>
          </a:p>
          <a:p>
            <a:r>
              <a:rPr lang="es-ES" dirty="0" smtClean="0"/>
              <a:t>Shock.</a:t>
            </a:r>
          </a:p>
          <a:p>
            <a:r>
              <a:rPr lang="es-ES" dirty="0" smtClean="0"/>
              <a:t>TEP.</a:t>
            </a:r>
          </a:p>
          <a:p>
            <a:r>
              <a:rPr lang="es-ES" dirty="0" smtClean="0"/>
              <a:t>Hipotermia.</a:t>
            </a:r>
          </a:p>
          <a:p>
            <a:r>
              <a:rPr lang="es-ES" dirty="0" smtClean="0"/>
              <a:t>CAD.</a:t>
            </a:r>
            <a:endParaRPr lang="es-ES" dirty="0"/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197293"/>
              </p:ext>
            </p:extLst>
          </p:nvPr>
        </p:nvGraphicFramePr>
        <p:xfrm>
          <a:off x="467544" y="1052736"/>
          <a:ext cx="8208912" cy="4968551"/>
        </p:xfrm>
        <a:graphic>
          <a:graphicData uri="http://schemas.openxmlformats.org/drawingml/2006/table">
            <a:tbl>
              <a:tblPr firstRow="1" firstCol="1" bandRow="1"/>
              <a:tblGrid>
                <a:gridCol w="2735987"/>
                <a:gridCol w="2735987"/>
                <a:gridCol w="2736938"/>
              </a:tblGrid>
              <a:tr h="33697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Situaciones que disminuyen la EtCO2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6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Metabólicas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Perfusión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Ventilación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9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Hipotermia</a:t>
                      </a:r>
                      <a:endParaRPr lang="es-ES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Relajantes ms</a:t>
                      </a:r>
                      <a:endParaRPr lang="es-ES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Descenso del gasto cardíaco (RCP).</a:t>
                      </a:r>
                      <a:endParaRPr lang="es-ES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Disminución de la perfusión pulmonar (TEP, Taponamiento…).</a:t>
                      </a:r>
                      <a:endParaRPr lang="es-ES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Hipovolemias severas súbitas (rotura aneurisma, rotura esplénica…).</a:t>
                      </a:r>
                      <a:endParaRPr lang="es-ES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Hiperventilación</a:t>
                      </a:r>
                      <a:endParaRPr lang="es-ES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675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Otras: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Cetoacidosis</a:t>
                      </a: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diabética.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3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567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5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15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VC CEREBRAL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508104" y="21631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VD CEREBRAL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11560" y="2708920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err="1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Hipoventilación</a:t>
            </a:r>
            <a:r>
              <a:rPr lang="es-ES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endParaRPr lang="es-ES" sz="2800" b="1" u="sng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400" dirty="0" smtClean="0">
                <a:latin typeface="Comic Sans MS" pitchFamily="66" charset="0"/>
              </a:rPr>
              <a:t>1º: se </a:t>
            </a:r>
            <a:r>
              <a:rPr lang="es-ES" sz="2400" dirty="0">
                <a:latin typeface="Comic Sans MS" pitchFamily="66" charset="0"/>
              </a:rPr>
              <a:t>puede producir una pérdida de la calidad de la curva </a:t>
            </a:r>
            <a:r>
              <a:rPr lang="es-ES" sz="2400" dirty="0" err="1">
                <a:latin typeface="Comic Sans MS" pitchFamily="66" charset="0"/>
              </a:rPr>
              <a:t>capnográfica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lvl="0"/>
            <a:endParaRPr lang="es-ES" sz="2400" dirty="0">
              <a:latin typeface="Comic Sans MS" pitchFamily="66" charset="0"/>
            </a:endParaRPr>
          </a:p>
          <a:p>
            <a:pPr lvl="0"/>
            <a:r>
              <a:rPr lang="es-ES" sz="2400" dirty="0">
                <a:latin typeface="Comic Sans MS" pitchFamily="66" charset="0"/>
              </a:rPr>
              <a:t>2º, valores de EtCO2 &gt; 50 </a:t>
            </a:r>
            <a:r>
              <a:rPr lang="es-ES" sz="2400" dirty="0" err="1">
                <a:latin typeface="Comic Sans MS" pitchFamily="66" charset="0"/>
              </a:rPr>
              <a:t>mmHg</a:t>
            </a:r>
            <a:r>
              <a:rPr lang="es-ES" sz="2400" dirty="0">
                <a:latin typeface="Comic Sans MS" pitchFamily="66" charset="0"/>
              </a:rPr>
              <a:t> o incrementos &gt; 10% a la EtCO2 previa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lvl="0"/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3º, SpO2 &lt; 94% (90-120” después).</a:t>
            </a:r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3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3441" y="404664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COMARCK y LEHANE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9" y="1988840"/>
            <a:ext cx="7858125" cy="40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1331640" y="3429000"/>
            <a:ext cx="936104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3943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7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TEST MORDIDA LABIO SUPERIOR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437112"/>
            <a:ext cx="8286750" cy="198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195736" y="6237312"/>
            <a:ext cx="3816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7" descr="Laurencia🌺#VaccinesWork en Twitter: &quot;Predicción de dificultad de  intubación en pacientes clase 3 del “upper lip bite test” o “test de mordida  de labio superior” probaron que clase son? 😊 #InfoParaColegas&quot;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6744" cy="25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9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www.intecmed.com/web/image/101631?access_token=79f471db-4f0d-4db8-8e6d-8b27824662a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78" y="836712"/>
            <a:ext cx="6912768" cy="5112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5 Conector recto"/>
          <p:cNvCxnSpPr/>
          <p:nvPr/>
        </p:nvCxnSpPr>
        <p:spPr>
          <a:xfrm>
            <a:off x="1763688" y="5229200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0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04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" y="620688"/>
            <a:ext cx="8229600" cy="1575048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DISTANCIA ESTERNOMENTONIANA</a:t>
            </a:r>
            <a:endParaRPr lang="es-ES" b="1" dirty="0">
              <a:latin typeface="Comic Sans MS" pitchFamily="66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331640" y="5229200"/>
            <a:ext cx="172819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22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PERÍMETRO CERVICAL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Medición a la altura del </a:t>
            </a:r>
            <a:r>
              <a:rPr lang="es-ES" dirty="0" err="1" smtClean="0"/>
              <a:t>C.tiroides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&gt; 42 cm = IOT DIFÍCIL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441576" cy="358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0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MOVILIDAD CERVICAL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2666"/>
            <a:ext cx="6912768" cy="369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08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PREOXIGENACIÓN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3 inspiraciones máximas, respiraciones 3-5 min FiO2 100%, 8 de capacidad vital 30 </a:t>
            </a:r>
            <a:r>
              <a:rPr lang="es-ES" b="1" dirty="0" err="1" smtClean="0">
                <a:latin typeface="Comic Sans MS" pitchFamily="66" charset="0"/>
              </a:rPr>
              <a:t>seg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Objetivo: </a:t>
            </a:r>
            <a:r>
              <a:rPr lang="es-ES" b="1" dirty="0" err="1" smtClean="0">
                <a:latin typeface="Comic Sans MS" pitchFamily="66" charset="0"/>
              </a:rPr>
              <a:t>nesnitrogenación</a:t>
            </a:r>
            <a:r>
              <a:rPr lang="es-ES" b="1" dirty="0" smtClean="0">
                <a:latin typeface="Comic Sans MS" pitchFamily="66" charset="0"/>
              </a:rPr>
              <a:t> pulmonar (</a:t>
            </a:r>
            <a:r>
              <a:rPr lang="es-ES" b="1" dirty="0" err="1" smtClean="0">
                <a:latin typeface="Comic Sans MS" pitchFamily="66" charset="0"/>
              </a:rPr>
              <a:t>sust</a:t>
            </a:r>
            <a:r>
              <a:rPr lang="es-ES" b="1" dirty="0" smtClean="0">
                <a:latin typeface="Comic Sans MS" pitchFamily="66" charset="0"/>
              </a:rPr>
              <a:t> Ni por O2).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Apnea de 5 min aprox.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5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b="1" dirty="0" smtClean="0">
                <a:latin typeface="Comic Sans MS" pitchFamily="66" charset="0"/>
              </a:rPr>
              <a:t>Especialmente indicada en: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928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0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1986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PREMEDICACIÓN</a:t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s-ES" sz="2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(2-3 min antes de inducción –</a:t>
            </a:r>
            <a:r>
              <a:rPr lang="es-ES" sz="2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preoxigenación</a:t>
            </a:r>
            <a:r>
              <a:rPr lang="es-ES" sz="2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-.)</a:t>
            </a:r>
            <a:endParaRPr lang="es-ES" sz="2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Efectos nocivos en la IO: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Bradicardia (niños).</a:t>
            </a:r>
          </a:p>
          <a:p>
            <a:pPr lvl="1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Taquicardia.</a:t>
            </a:r>
          </a:p>
          <a:p>
            <a:pPr lvl="1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HTA.</a:t>
            </a:r>
          </a:p>
          <a:p>
            <a:pPr lvl="1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HTIC: disminución perfusión IC.</a:t>
            </a:r>
          </a:p>
          <a:p>
            <a:pPr lvl="1">
              <a:buFontTx/>
              <a:buChar char="-"/>
            </a:pPr>
            <a:r>
              <a:rPr lang="es-ES" b="1" dirty="0" err="1" smtClean="0">
                <a:latin typeface="Comic Sans MS" pitchFamily="66" charset="0"/>
              </a:rPr>
              <a:t>Hiperpotasemia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Broncoespasmo/</a:t>
            </a:r>
            <a:r>
              <a:rPr lang="es-ES" b="1" dirty="0" err="1" smtClean="0">
                <a:latin typeface="Comic Sans MS" pitchFamily="66" charset="0"/>
              </a:rPr>
              <a:t>laringoespasmo</a:t>
            </a:r>
            <a:r>
              <a:rPr lang="es-ES" b="1" dirty="0" smtClean="0">
                <a:latin typeface="Comic Sans MS" pitchFamily="66" charset="0"/>
              </a:rPr>
              <a:t>..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6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SECUENCIA RÁPIDA DE INTUBACIÓN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OBJETIVOS: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Aislar VA con menos complicaciones.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OXIGENAR y VENTILAR. 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Anular respuestas voluntarias y reflejas.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Evita el vómito y la regurgitación. 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9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ATROPINA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04" y="2060848"/>
            <a:ext cx="6120680" cy="35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94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LIDOCAÍNA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9" y="2060848"/>
            <a:ext cx="76328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4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FENTANILO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latin typeface="Comic Sans MS" pitchFamily="66" charset="0"/>
              </a:rPr>
              <a:t>Inicio 2-3 min, V ½ 30-60 min.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Disminuye la respuesta simpática:  TQ y la HTIC (</a:t>
            </a:r>
            <a:r>
              <a:rPr lang="es-ES" b="1" dirty="0" smtClean="0">
                <a:latin typeface="Comic Sans MS" pitchFamily="66" charset="0"/>
                <a:cs typeface="Calibri"/>
              </a:rPr>
              <a:t>↓consumo O2 y flujo sanguíneo).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«TÓRAX LEÑOSO».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Depresión respiratoria (insistir en </a:t>
            </a:r>
            <a:r>
              <a:rPr lang="es-ES" b="1" dirty="0" err="1" smtClean="0">
                <a:latin typeface="Comic Sans MS" pitchFamily="66" charset="0"/>
              </a:rPr>
              <a:t>Preoxigenar</a:t>
            </a:r>
            <a:r>
              <a:rPr lang="es-ES" b="1" dirty="0" smtClean="0">
                <a:latin typeface="Comic Sans MS" pitchFamily="66" charset="0"/>
              </a:rPr>
              <a:t>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629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50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INDUCCIÓN y PARÁLISIS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990675"/>
          </a:xfrm>
        </p:spPr>
        <p:txBody>
          <a:bodyPr/>
          <a:lstStyle/>
          <a:p>
            <a:r>
              <a:rPr lang="es-ES" sz="2400" b="1" dirty="0" smtClean="0">
                <a:latin typeface="Comic Sans MS" pitchFamily="66" charset="0"/>
              </a:rPr>
              <a:t>Objetivos: </a:t>
            </a:r>
            <a:r>
              <a:rPr lang="es-ES" sz="2400" dirty="0" smtClean="0">
                <a:latin typeface="Comic Sans MS" pitchFamily="66" charset="0"/>
              </a:rPr>
              <a:t>facilitar y optimizar las condiciones para la IOT. Disminuir el estrés del paciente.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49195"/>
              </p:ext>
            </p:extLst>
          </p:nvPr>
        </p:nvGraphicFramePr>
        <p:xfrm>
          <a:off x="611560" y="2636912"/>
          <a:ext cx="7776864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44416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SEDANTES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DESPORALIZANTES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Barbitúricos: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="1" baseline="0" dirty="0" smtClean="0"/>
                        <a:t>TIOPENTAL, PENTOBARBITAL</a:t>
                      </a:r>
                      <a:r>
                        <a:rPr lang="es-ES" sz="2000" baseline="0" dirty="0" smtClean="0"/>
                        <a:t>.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Despolarizantes</a:t>
                      </a:r>
                      <a:r>
                        <a:rPr lang="es-ES" sz="2000" dirty="0" smtClean="0"/>
                        <a:t>:  </a:t>
                      </a:r>
                      <a:r>
                        <a:rPr lang="es-ES" sz="2000" b="1" dirty="0" smtClean="0"/>
                        <a:t>SUCCINILCOLINA.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AG.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Disociativos</a:t>
                      </a:r>
                      <a:r>
                        <a:rPr lang="es-ES" sz="2000" baseline="0" dirty="0" smtClean="0"/>
                        <a:t>: </a:t>
                      </a:r>
                      <a:r>
                        <a:rPr lang="es-ES" sz="2000" b="1" baseline="0" dirty="0" smtClean="0"/>
                        <a:t>KETAMINA.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No </a:t>
                      </a:r>
                      <a:r>
                        <a:rPr lang="es-ES" sz="2000" dirty="0" err="1" smtClean="0"/>
                        <a:t>despolarizantes</a:t>
                      </a:r>
                      <a:r>
                        <a:rPr lang="es-ES" sz="2000" dirty="0" smtClean="0"/>
                        <a:t>: </a:t>
                      </a:r>
                      <a:r>
                        <a:rPr lang="es-ES" sz="2000" b="1" dirty="0" smtClean="0"/>
                        <a:t>ATRACURIO, CISTATRACURIO,</a:t>
                      </a:r>
                      <a:r>
                        <a:rPr lang="es-ES" sz="2000" b="1" baseline="0" dirty="0" smtClean="0"/>
                        <a:t> ROCURONIO</a:t>
                      </a:r>
                      <a:r>
                        <a:rPr lang="es-ES" sz="2000" baseline="0" dirty="0" smtClean="0"/>
                        <a:t>.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Bzd</a:t>
                      </a:r>
                      <a:r>
                        <a:rPr lang="es-ES" sz="2000" dirty="0" smtClean="0"/>
                        <a:t>: </a:t>
                      </a:r>
                      <a:r>
                        <a:rPr lang="es-ES" sz="2000" b="1" dirty="0" smtClean="0"/>
                        <a:t>MIDAZOLAM.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No barbitúricos: </a:t>
                      </a:r>
                      <a:r>
                        <a:rPr lang="es-ES" sz="2000" b="1" dirty="0" smtClean="0"/>
                        <a:t>PROPOFOL,</a:t>
                      </a:r>
                      <a:r>
                        <a:rPr lang="es-ES" sz="2000" b="1" baseline="0" dirty="0" smtClean="0"/>
                        <a:t> ETOMIDATO.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861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ETOMIDATO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>
                <a:latin typeface="Comic Sans MS" pitchFamily="66" charset="0"/>
              </a:rPr>
              <a:t>Más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ESTABILIDAD HEMODINÁMICA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Disminuye la PIC </a:t>
            </a:r>
            <a:r>
              <a:rPr lang="es-ES" b="1" dirty="0" smtClean="0">
                <a:latin typeface="Comic Sans MS" pitchFamily="66" charset="0"/>
              </a:rPr>
              <a:t>(</a:t>
            </a:r>
            <a:r>
              <a:rPr lang="es-ES" b="1" dirty="0" smtClean="0">
                <a:latin typeface="Comic Sans MS" pitchFamily="66" charset="0"/>
                <a:cs typeface="Calibri"/>
              </a:rPr>
              <a:t>↓</a:t>
            </a:r>
            <a:r>
              <a:rPr lang="es-ES" b="1" dirty="0" err="1" smtClean="0">
                <a:latin typeface="Comic Sans MS" pitchFamily="66" charset="0"/>
                <a:cs typeface="Calibri"/>
              </a:rPr>
              <a:t>metab.cerebral</a:t>
            </a:r>
            <a:r>
              <a:rPr lang="es-ES" b="1" dirty="0" smtClean="0">
                <a:latin typeface="Comic Sans MS" pitchFamily="66" charset="0"/>
                <a:cs typeface="Calibri"/>
              </a:rPr>
              <a:t>, VC).</a:t>
            </a:r>
          </a:p>
          <a:p>
            <a:r>
              <a:rPr lang="es-ES" b="1" dirty="0" smtClean="0">
                <a:latin typeface="Comic Sans MS" pitchFamily="66" charset="0"/>
                <a:cs typeface="Calibri"/>
              </a:rPr>
              <a:t>No </a:t>
            </a:r>
            <a:r>
              <a:rPr lang="es-ES" b="1" dirty="0" err="1" smtClean="0">
                <a:latin typeface="Comic Sans MS" pitchFamily="66" charset="0"/>
                <a:cs typeface="Calibri"/>
              </a:rPr>
              <a:t>despresion</a:t>
            </a:r>
            <a:r>
              <a:rPr lang="es-ES" b="1" dirty="0" smtClean="0">
                <a:latin typeface="Comic Sans MS" pitchFamily="66" charset="0"/>
                <a:cs typeface="Calibri"/>
              </a:rPr>
              <a:t> respiratoria.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  <a:cs typeface="Calibri"/>
            </a:endParaRPr>
          </a:p>
          <a:p>
            <a:pPr marL="0" indent="0">
              <a:buNone/>
            </a:pPr>
            <a:r>
              <a:rPr lang="es-ES" b="1" dirty="0" smtClean="0">
                <a:latin typeface="Comic Sans MS" pitchFamily="66" charset="0"/>
                <a:cs typeface="Calibri"/>
              </a:rPr>
              <a:t>IDEAL para </a:t>
            </a:r>
            <a:r>
              <a:rPr lang="es-ES" sz="4800" b="1" dirty="0" smtClean="0">
                <a:solidFill>
                  <a:srgbClr val="92D050"/>
                </a:solidFill>
                <a:latin typeface="Comic Sans MS" pitchFamily="66" charset="0"/>
                <a:cs typeface="Calibri"/>
              </a:rPr>
              <a:t>TEC con shock</a:t>
            </a:r>
            <a:r>
              <a:rPr lang="es-ES" b="1" dirty="0" smtClean="0">
                <a:solidFill>
                  <a:srgbClr val="92D050"/>
                </a:solidFill>
                <a:latin typeface="Comic Sans MS" pitchFamily="66" charset="0"/>
                <a:cs typeface="Calibri"/>
              </a:rPr>
              <a:t>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  <a:cs typeface="Calibri"/>
            </a:endParaRPr>
          </a:p>
          <a:p>
            <a:pPr marL="0" indent="0">
              <a:buNone/>
            </a:pPr>
            <a:r>
              <a:rPr lang="es-ES" b="1" dirty="0" smtClean="0">
                <a:latin typeface="Comic Sans MS" pitchFamily="66" charset="0"/>
                <a:cs typeface="Calibri"/>
              </a:rPr>
              <a:t>Inhibe la 11-</a:t>
            </a:r>
            <a:r>
              <a:rPr lang="el-GR" b="1" dirty="0" smtClean="0">
                <a:latin typeface="Comic Sans MS" pitchFamily="66" charset="0"/>
                <a:cs typeface="Calibri"/>
              </a:rPr>
              <a:t>β</a:t>
            </a:r>
            <a:r>
              <a:rPr lang="es-ES" b="1" dirty="0" smtClean="0">
                <a:latin typeface="Comic Sans MS" pitchFamily="66" charset="0"/>
                <a:cs typeface="Calibri"/>
              </a:rPr>
              <a:t>-</a:t>
            </a:r>
            <a:r>
              <a:rPr lang="es-ES" b="1" dirty="0" err="1" smtClean="0">
                <a:latin typeface="Comic Sans MS" pitchFamily="66" charset="0"/>
                <a:cs typeface="Calibri"/>
              </a:rPr>
              <a:t>hidroxilasa</a:t>
            </a:r>
            <a:r>
              <a:rPr lang="es-ES" b="1" dirty="0" smtClean="0">
                <a:latin typeface="Comic Sans MS" pitchFamily="66" charset="0"/>
                <a:cs typeface="Calibri"/>
              </a:rPr>
              <a:t>: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Calibri"/>
              </a:rPr>
              <a:t>SUPRIME CORTISOL.</a:t>
            </a:r>
          </a:p>
          <a:p>
            <a:pPr marL="0" indent="0">
              <a:buNone/>
            </a:pPr>
            <a:endParaRPr lang="es-ES" b="1" dirty="0">
              <a:latin typeface="Comic Sans MS" pitchFamily="66" charset="0"/>
              <a:cs typeface="Calibri"/>
            </a:endParaRPr>
          </a:p>
          <a:p>
            <a:pPr marL="0" indent="0">
              <a:buNone/>
            </a:pPr>
            <a:r>
              <a:rPr lang="es-ES" b="1" dirty="0" smtClean="0">
                <a:latin typeface="Comic Sans MS" pitchFamily="66" charset="0"/>
                <a:cs typeface="Calibri"/>
              </a:rPr>
              <a:t>Ef. Adversos: </a:t>
            </a:r>
            <a:r>
              <a:rPr lang="es-ES" b="1" dirty="0" err="1" smtClean="0">
                <a:latin typeface="Comic Sans MS" pitchFamily="66" charset="0"/>
                <a:cs typeface="Calibri"/>
              </a:rPr>
              <a:t>Trismus</a:t>
            </a:r>
            <a:r>
              <a:rPr lang="es-ES" b="1" dirty="0" smtClean="0">
                <a:latin typeface="Comic Sans MS" pitchFamily="66" charset="0"/>
                <a:cs typeface="Calibri"/>
              </a:rPr>
              <a:t>, </a:t>
            </a:r>
            <a:r>
              <a:rPr lang="es-ES" b="1" dirty="0" err="1" smtClean="0">
                <a:latin typeface="Comic Sans MS" pitchFamily="66" charset="0"/>
                <a:cs typeface="Calibri"/>
              </a:rPr>
              <a:t>mioclonias</a:t>
            </a:r>
            <a:r>
              <a:rPr lang="es-ES" b="1" dirty="0" smtClean="0">
                <a:latin typeface="Comic Sans MS" pitchFamily="66" charset="0"/>
                <a:cs typeface="Calibri"/>
              </a:rPr>
              <a:t>, vómitos, ISR.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90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9864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KETAMINA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latin typeface="Comic Sans MS" pitchFamily="66" charset="0"/>
              </a:rPr>
              <a:t>Anestesia </a:t>
            </a:r>
            <a:r>
              <a:rPr lang="es-ES" b="1" dirty="0" err="1" smtClean="0">
                <a:latin typeface="Comic Sans MS" pitchFamily="66" charset="0"/>
              </a:rPr>
              <a:t>disociativa</a:t>
            </a:r>
            <a:r>
              <a:rPr lang="es-ES" b="1" dirty="0" smtClean="0">
                <a:latin typeface="Comic Sans MS" pitchFamily="66" charset="0"/>
              </a:rPr>
              <a:t> y analgésico.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Estimulación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simpaticomimética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(TQ, HTA,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broncodilatación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s-ES" b="1" u="sng" dirty="0" smtClean="0">
                <a:latin typeface="Comic Sans MS" pitchFamily="66" charset="0"/>
              </a:rPr>
              <a:t>HTIC Vs efecto </a:t>
            </a:r>
            <a:r>
              <a:rPr lang="es-ES" b="1" u="sng" dirty="0" err="1" smtClean="0">
                <a:latin typeface="Comic Sans MS" pitchFamily="66" charset="0"/>
              </a:rPr>
              <a:t>neuroprotector</a:t>
            </a:r>
            <a:r>
              <a:rPr lang="es-ES" b="1" u="sng" dirty="0" smtClean="0">
                <a:latin typeface="Comic Sans MS" pitchFamily="66" charset="0"/>
              </a:rPr>
              <a:t> </a:t>
            </a:r>
            <a:r>
              <a:rPr lang="es-ES" b="1" dirty="0" smtClean="0">
                <a:latin typeface="Comic Sans MS" pitchFamily="66" charset="0"/>
              </a:rPr>
              <a:t>(por aumento perfusión cerebral).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err="1" smtClean="0">
                <a:latin typeface="Comic Sans MS" pitchFamily="66" charset="0"/>
              </a:rPr>
              <a:t>Indic</a:t>
            </a:r>
            <a:r>
              <a:rPr lang="es-ES" b="1" dirty="0" smtClean="0">
                <a:latin typeface="Comic Sans MS" pitchFamily="66" charset="0"/>
              </a:rPr>
              <a:t>: </a:t>
            </a:r>
            <a:r>
              <a:rPr lang="es-ES" b="1" dirty="0" smtClean="0">
                <a:solidFill>
                  <a:srgbClr val="92D050"/>
                </a:solidFill>
                <a:latin typeface="Comic Sans MS" pitchFamily="66" charset="0"/>
              </a:rPr>
              <a:t>BRONCOESPASMO, ASMA GRAVE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353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PROPOFOL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latin typeface="Comic Sans MS" pitchFamily="66" charset="0"/>
              </a:rPr>
              <a:t>Rápido inicio y </a:t>
            </a:r>
            <a:r>
              <a:rPr lang="es-ES" b="1" dirty="0" err="1" smtClean="0">
                <a:latin typeface="Comic Sans MS" pitchFamily="66" charset="0"/>
              </a:rPr>
              <a:t>cortaduración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HIPO-TA, INOTROPO - , BRADICARDIA.</a:t>
            </a:r>
          </a:p>
          <a:p>
            <a:r>
              <a:rPr lang="es-ES" b="1" dirty="0" smtClean="0">
                <a:latin typeface="Comic Sans MS" pitchFamily="66" charset="0"/>
                <a:cs typeface="Calibri"/>
              </a:rPr>
              <a:t>↓ </a:t>
            </a:r>
            <a:r>
              <a:rPr lang="es-ES" b="1" dirty="0" err="1" smtClean="0">
                <a:latin typeface="Comic Sans MS" pitchFamily="66" charset="0"/>
                <a:cs typeface="Calibri"/>
              </a:rPr>
              <a:t>pr</a:t>
            </a:r>
            <a:r>
              <a:rPr lang="es-ES" b="1" dirty="0" smtClean="0">
                <a:latin typeface="Comic Sans MS" pitchFamily="66" charset="0"/>
                <a:cs typeface="Calibri"/>
              </a:rPr>
              <a:t>. Intraocular.</a:t>
            </a: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Antiemético, </a:t>
            </a:r>
            <a:r>
              <a:rPr lang="es-ES" b="1" dirty="0" err="1" smtClean="0">
                <a:latin typeface="Comic Sans MS" pitchFamily="66" charset="0"/>
              </a:rPr>
              <a:t>antipruriginoso</a:t>
            </a:r>
            <a:r>
              <a:rPr lang="es-ES" b="1" dirty="0" smtClean="0">
                <a:latin typeface="Comic Sans MS" pitchFamily="66" charset="0"/>
              </a:rPr>
              <a:t>, anticonvulsivantes.</a:t>
            </a: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NEUROPROTECTOR</a:t>
            </a:r>
            <a:r>
              <a:rPr lang="es-ES" b="1" dirty="0" smtClean="0">
                <a:latin typeface="Comic Sans MS" pitchFamily="66" charset="0"/>
              </a:rPr>
              <a:t> (</a:t>
            </a:r>
            <a:r>
              <a:rPr lang="es-ES" b="1" dirty="0" smtClean="0">
                <a:latin typeface="Comic Sans MS" pitchFamily="66" charset="0"/>
                <a:cs typeface="Calibri"/>
              </a:rPr>
              <a:t>↓</a:t>
            </a:r>
            <a:r>
              <a:rPr lang="es-ES" b="1" dirty="0" err="1" smtClean="0">
                <a:latin typeface="Comic Sans MS" pitchFamily="66" charset="0"/>
                <a:cs typeface="Calibri"/>
              </a:rPr>
              <a:t>metab.cerebral</a:t>
            </a:r>
            <a:r>
              <a:rPr lang="es-ES" b="1" dirty="0">
                <a:latin typeface="Comic Sans MS" pitchFamily="66" charset="0"/>
                <a:cs typeface="Calibri"/>
              </a:rPr>
              <a:t> </a:t>
            </a:r>
            <a:r>
              <a:rPr lang="es-ES" b="1" dirty="0" smtClean="0">
                <a:latin typeface="Comic Sans MS" pitchFamily="66" charset="0"/>
                <a:cs typeface="Calibri"/>
              </a:rPr>
              <a:t>y PIC).</a:t>
            </a:r>
          </a:p>
          <a:p>
            <a:r>
              <a:rPr lang="es-ES" b="1" dirty="0" smtClean="0">
                <a:solidFill>
                  <a:srgbClr val="92D050"/>
                </a:solidFill>
                <a:latin typeface="Comic Sans MS" pitchFamily="66" charset="0"/>
                <a:cs typeface="Calibri"/>
              </a:rPr>
              <a:t>TEC HEMODINAMICAMENTE ESTABLE.</a:t>
            </a:r>
            <a:endParaRPr lang="es-ES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18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MIDAZOLAM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latin typeface="Comic Sans MS" pitchFamily="66" charset="0"/>
              </a:rPr>
              <a:t>EF. Hipnótico, amnésico, ansiolítico y anticonvulsivante.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Agitación </a:t>
            </a:r>
            <a:r>
              <a:rPr lang="es-ES" dirty="0" err="1" smtClean="0">
                <a:latin typeface="Comic Sans MS" pitchFamily="66" charset="0"/>
              </a:rPr>
              <a:t>paradógica</a:t>
            </a:r>
            <a:r>
              <a:rPr lang="es-ES" dirty="0" smtClean="0">
                <a:latin typeface="Comic Sans MS" pitchFamily="66" charset="0"/>
              </a:rPr>
              <a:t> (ancianos).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Hipo y tos (no relajados).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Depresión respiratoria e hipo-TA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92D050"/>
                </a:solidFill>
                <a:latin typeface="Comic Sans MS" pitchFamily="66" charset="0"/>
              </a:rPr>
              <a:t>TEC.</a:t>
            </a:r>
            <a:endParaRPr lang="es-ES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8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TIOPENTAL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6280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  <a:cs typeface="Calibri"/>
              </a:rPr>
              <a:t>↓ PIC (↓ </a:t>
            </a:r>
            <a:r>
              <a:rPr lang="es-ES" dirty="0" err="1" smtClean="0">
                <a:latin typeface="Comic Sans MS" pitchFamily="66" charset="0"/>
                <a:cs typeface="Calibri"/>
              </a:rPr>
              <a:t>metab.cerebral</a:t>
            </a:r>
            <a:r>
              <a:rPr lang="es-ES" dirty="0">
                <a:latin typeface="Comic Sans MS" pitchFamily="66" charset="0"/>
                <a:cs typeface="Calibri"/>
              </a:rPr>
              <a:t> </a:t>
            </a:r>
            <a:r>
              <a:rPr lang="es-ES" dirty="0" smtClean="0">
                <a:latin typeface="Comic Sans MS" pitchFamily="66" charset="0"/>
                <a:cs typeface="Calibri"/>
              </a:rPr>
              <a:t>y flujo </a:t>
            </a:r>
            <a:r>
              <a:rPr lang="es-ES" dirty="0" err="1" smtClean="0">
                <a:latin typeface="Comic Sans MS" pitchFamily="66" charset="0"/>
                <a:cs typeface="Calibri"/>
              </a:rPr>
              <a:t>sangu</a:t>
            </a:r>
            <a:r>
              <a:rPr lang="es-ES" dirty="0" smtClean="0">
                <a:latin typeface="Comic Sans MS" pitchFamily="66" charset="0"/>
                <a:cs typeface="Calibri"/>
              </a:rPr>
              <a:t>. cerebral).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  <a:cs typeface="Calibri"/>
            </a:endParaRPr>
          </a:p>
          <a:p>
            <a:r>
              <a:rPr lang="es-ES" dirty="0" smtClean="0">
                <a:latin typeface="Comic Sans MS" pitchFamily="66" charset="0"/>
                <a:cs typeface="Calibri"/>
              </a:rPr>
              <a:t>↓ TA, depresión respiratoria, liberación histamina y crisis </a:t>
            </a:r>
            <a:r>
              <a:rPr lang="es-ES" dirty="0" err="1" smtClean="0">
                <a:latin typeface="Comic Sans MS" pitchFamily="66" charset="0"/>
                <a:cs typeface="Calibri"/>
              </a:rPr>
              <a:t>porfiria</a:t>
            </a:r>
            <a:r>
              <a:rPr lang="es-ES" dirty="0" smtClean="0">
                <a:latin typeface="Comic Sans MS" pitchFamily="66" charset="0"/>
                <a:cs typeface="Calibri"/>
              </a:rPr>
              <a:t>).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9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INDICACIONES SRI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Comic Sans MS" pitchFamily="66" charset="0"/>
              </a:rPr>
              <a:t>Glasgow ≤ 8.</a:t>
            </a:r>
          </a:p>
          <a:p>
            <a:r>
              <a:rPr lang="es-ES" dirty="0" smtClean="0">
                <a:latin typeface="Comic Sans MS" pitchFamily="66" charset="0"/>
              </a:rPr>
              <a:t>Ausencia reflejos protectores vía aérea.</a:t>
            </a:r>
          </a:p>
          <a:p>
            <a:r>
              <a:rPr lang="es-ES" dirty="0" smtClean="0">
                <a:latin typeface="Comic Sans MS" pitchFamily="66" charset="0"/>
              </a:rPr>
              <a:t>Quemaduras/lesiones VA.</a:t>
            </a:r>
          </a:p>
          <a:p>
            <a:r>
              <a:rPr lang="es-ES" dirty="0" smtClean="0">
                <a:latin typeface="Comic Sans MS" pitchFamily="66" charset="0"/>
              </a:rPr>
              <a:t>Hematoma sofocante cuello.</a:t>
            </a:r>
          </a:p>
          <a:p>
            <a:r>
              <a:rPr lang="es-ES" dirty="0" smtClean="0">
                <a:latin typeface="Comic Sans MS" pitchFamily="66" charset="0"/>
              </a:rPr>
              <a:t>Obstrucción VA.</a:t>
            </a:r>
          </a:p>
          <a:p>
            <a:r>
              <a:rPr lang="es-ES" dirty="0" smtClean="0">
                <a:latin typeface="Comic Sans MS" pitchFamily="66" charset="0"/>
              </a:rPr>
              <a:t>Agitación.</a:t>
            </a:r>
          </a:p>
          <a:p>
            <a:r>
              <a:rPr lang="es-ES" dirty="0" smtClean="0">
                <a:latin typeface="Comic Sans MS" pitchFamily="66" charset="0"/>
              </a:rPr>
              <a:t>Fallo respiratorio y reflejo nauseoso.</a:t>
            </a:r>
          </a:p>
          <a:p>
            <a:r>
              <a:rPr lang="es-ES" dirty="0" smtClean="0">
                <a:latin typeface="Comic Sans MS" pitchFamily="66" charset="0"/>
              </a:rPr>
              <a:t>Trauma </a:t>
            </a:r>
            <a:r>
              <a:rPr lang="es-ES" dirty="0" err="1" smtClean="0">
                <a:latin typeface="Comic Sans MS" pitchFamily="66" charset="0"/>
              </a:rPr>
              <a:t>raqui</a:t>
            </a:r>
            <a:r>
              <a:rPr lang="es-ES" dirty="0" smtClean="0">
                <a:latin typeface="Comic Sans MS" pitchFamily="66" charset="0"/>
              </a:rPr>
              <a:t>-cervical.</a:t>
            </a:r>
          </a:p>
          <a:p>
            <a:r>
              <a:rPr lang="es-ES" dirty="0" smtClean="0">
                <a:latin typeface="Comic Sans MS" pitchFamily="66" charset="0"/>
              </a:rPr>
              <a:t>Shock severo.</a:t>
            </a:r>
          </a:p>
          <a:p>
            <a:r>
              <a:rPr lang="es-ES" dirty="0" smtClean="0">
                <a:latin typeface="Comic Sans MS" pitchFamily="66" charset="0"/>
              </a:rPr>
              <a:t>SatO2 &lt; 90% con TCE cerrado y </a:t>
            </a:r>
            <a:r>
              <a:rPr lang="es-ES" dirty="0" err="1" smtClean="0">
                <a:latin typeface="Comic Sans MS" pitchFamily="66" charset="0"/>
              </a:rPr>
              <a:t>trismus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r>
              <a:rPr lang="es-ES" dirty="0" smtClean="0">
                <a:latin typeface="Comic Sans MS" pitchFamily="66" charset="0"/>
              </a:rPr>
              <a:t>Estatus convulsivo refractario.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02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4785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RELAJANTES MUSCULARES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DESPOLARIZANTES</a:t>
            </a:r>
            <a:r>
              <a:rPr lang="es-ES" b="1" dirty="0" smtClean="0">
                <a:latin typeface="Comic Sans MS" pitchFamily="66" charset="0"/>
              </a:rPr>
              <a:t>: imitan a la </a:t>
            </a:r>
            <a:r>
              <a:rPr lang="es-ES" b="1" dirty="0" err="1" smtClean="0">
                <a:latin typeface="Comic Sans MS" pitchFamily="66" charset="0"/>
              </a:rPr>
              <a:t>Ach</a:t>
            </a:r>
            <a:r>
              <a:rPr lang="es-ES" b="1" dirty="0" smtClean="0">
                <a:latin typeface="Comic Sans MS" pitchFamily="66" charset="0"/>
              </a:rPr>
              <a:t> en el R nicotínico produciendo despolarización sostenida e impide la contracción.</a:t>
            </a:r>
          </a:p>
          <a:p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 DESPOLARIZANTES</a:t>
            </a:r>
            <a:r>
              <a:rPr lang="es-ES" b="1" dirty="0" smtClean="0">
                <a:latin typeface="Comic Sans MS" pitchFamily="66" charset="0"/>
              </a:rPr>
              <a:t>: inhibición competitiva de la </a:t>
            </a:r>
            <a:r>
              <a:rPr lang="es-ES" b="1" dirty="0" err="1" smtClean="0">
                <a:latin typeface="Comic Sans MS" pitchFamily="66" charset="0"/>
              </a:rPr>
              <a:t>acc</a:t>
            </a:r>
            <a:r>
              <a:rPr lang="es-ES" b="1" dirty="0" smtClean="0">
                <a:latin typeface="Comic Sans MS" pitchFamily="66" charset="0"/>
              </a:rPr>
              <a:t> de la </a:t>
            </a:r>
            <a:r>
              <a:rPr lang="es-ES" b="1" dirty="0" err="1" smtClean="0">
                <a:latin typeface="Comic Sans MS" pitchFamily="66" charset="0"/>
              </a:rPr>
              <a:t>Ach</a:t>
            </a:r>
            <a:r>
              <a:rPr lang="es-ES" b="1" dirty="0" smtClean="0">
                <a:latin typeface="Comic Sans MS" pitchFamily="66" charset="0"/>
              </a:rPr>
              <a:t> sobre R nicotínico, bloqueo competitivo.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0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953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DESPOLARIZANTE: SUCCINILCOLINA (</a:t>
            </a:r>
            <a:r>
              <a:rPr lang="es-ES" b="1" dirty="0" err="1" smtClean="0">
                <a:latin typeface="Comic Sans MS" pitchFamily="66" charset="0"/>
              </a:rPr>
              <a:t>Suxametonio</a:t>
            </a:r>
            <a:r>
              <a:rPr lang="es-ES" b="1" dirty="0" smtClean="0">
                <a:latin typeface="Comic Sans MS" pitchFamily="66" charset="0"/>
              </a:rPr>
              <a:t>)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Estructura química similar a la </a:t>
            </a:r>
            <a:r>
              <a:rPr lang="es-ES" dirty="0" err="1" smtClean="0">
                <a:latin typeface="Comic Sans MS" pitchFamily="66" charset="0"/>
              </a:rPr>
              <a:t>Ach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Inicio 45 </a:t>
            </a:r>
            <a:r>
              <a:rPr lang="es-ES" dirty="0" err="1" smtClean="0">
                <a:latin typeface="Comic Sans MS" pitchFamily="66" charset="0"/>
              </a:rPr>
              <a:t>seg</a:t>
            </a:r>
            <a:r>
              <a:rPr lang="es-ES" dirty="0" smtClean="0">
                <a:latin typeface="Comic Sans MS" pitchFamily="66" charset="0"/>
              </a:rPr>
              <a:t>, duración 6-10 min.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EF. ADVERSOS: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Hiperpotasemia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  <a:cs typeface="Calibri"/>
              </a:rPr>
              <a:t>↑ PIC, ↑ </a:t>
            </a:r>
            <a:r>
              <a:rPr lang="es-ES" dirty="0" err="1" smtClean="0">
                <a:latin typeface="Comic Sans MS" pitchFamily="66" charset="0"/>
                <a:cs typeface="Calibri"/>
              </a:rPr>
              <a:t>pr</a:t>
            </a:r>
            <a:r>
              <a:rPr lang="es-ES" dirty="0" smtClean="0">
                <a:latin typeface="Comic Sans MS" pitchFamily="66" charset="0"/>
                <a:cs typeface="Calibri"/>
              </a:rPr>
              <a:t>. INTRAOCULAR.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  <a:cs typeface="Calibri"/>
              </a:rPr>
              <a:t>Fasciculaciones</a:t>
            </a:r>
            <a:r>
              <a:rPr lang="es-ES" dirty="0" smtClean="0">
                <a:latin typeface="Comic Sans MS" pitchFamily="66" charset="0"/>
                <a:cs typeface="Calibri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  <a:cs typeface="Calibri"/>
              </a:rPr>
              <a:t>Hipertermia maligna.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14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NO DESPOLARIZANTE: ROCURONIO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6280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MAYOR SEGURIDAD.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NO CONTRAINDICACIONES.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Rápido 60-75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seg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Duradero 40-60 min.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Antídoto: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SUGAMMADEX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61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NO DESPOLARIZANTES: ATRACURIO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Puede liberar histamina.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Inicio 2-3 min; </a:t>
            </a:r>
            <a:r>
              <a:rPr lang="es-ES" b="1" dirty="0" err="1" smtClean="0">
                <a:latin typeface="Comic Sans MS" pitchFamily="66" charset="0"/>
              </a:rPr>
              <a:t>duracción</a:t>
            </a:r>
            <a:r>
              <a:rPr lang="es-ES" b="1" dirty="0" smtClean="0">
                <a:latin typeface="Comic Sans MS" pitchFamily="66" charset="0"/>
              </a:rPr>
              <a:t> 15-30 min.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INDICADO: </a:t>
            </a:r>
            <a:r>
              <a:rPr lang="es-ES" b="1" dirty="0" err="1" smtClean="0">
                <a:latin typeface="Comic Sans MS" pitchFamily="66" charset="0"/>
              </a:rPr>
              <a:t>pac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smtClean="0">
                <a:latin typeface="Comic Sans MS" pitchFamily="66" charset="0"/>
              </a:rPr>
              <a:t>insuficiencia renal y/o hepática.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88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NO DESPOLARIZANTES: CISATRACURIO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Inicio 3-4 min; duración 40-50 min.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Metabolismo </a:t>
            </a:r>
            <a:r>
              <a:rPr lang="es-ES" dirty="0" err="1" smtClean="0">
                <a:latin typeface="Comic Sans MS" pitchFamily="66" charset="0"/>
              </a:rPr>
              <a:t>Hofmann</a:t>
            </a:r>
            <a:r>
              <a:rPr lang="es-ES" dirty="0" smtClean="0">
                <a:latin typeface="Comic Sans MS" pitchFamily="66" charset="0"/>
              </a:rPr>
              <a:t> (</a:t>
            </a:r>
            <a:r>
              <a:rPr lang="es-ES" dirty="0" err="1" smtClean="0">
                <a:latin typeface="Comic Sans MS" pitchFamily="66" charset="0"/>
              </a:rPr>
              <a:t>esterasa</a:t>
            </a:r>
            <a:r>
              <a:rPr lang="es-ES" dirty="0" smtClean="0">
                <a:latin typeface="Comic Sans MS" pitchFamily="66" charset="0"/>
              </a:rPr>
              <a:t> plasma) (NO </a:t>
            </a:r>
            <a:r>
              <a:rPr lang="es-ES" dirty="0" err="1" smtClean="0">
                <a:latin typeface="Comic Sans MS" pitchFamily="66" charset="0"/>
              </a:rPr>
              <a:t>metab</a:t>
            </a:r>
            <a:r>
              <a:rPr lang="es-ES" dirty="0" smtClean="0">
                <a:latin typeface="Comic Sans MS" pitchFamily="66" charset="0"/>
              </a:rPr>
              <a:t> hepático ni renal).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90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1674"/>
            <a:ext cx="8064896" cy="560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81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47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66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5032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</a:rPr>
              <a:t>PROTECCIÓN y POSICIONAMIENTO</a:t>
            </a:r>
            <a:endParaRPr lang="es-E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5144"/>
            <a:ext cx="7056784" cy="4226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84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3448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7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ETAPAS SRI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71438"/>
              </p:ext>
            </p:extLst>
          </p:nvPr>
        </p:nvGraphicFramePr>
        <p:xfrm>
          <a:off x="755576" y="2204864"/>
          <a:ext cx="705678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212"/>
                <a:gridCol w="163857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PLANIFICACIÓN y</a:t>
                      </a:r>
                      <a:r>
                        <a:rPr lang="es-ES" sz="2200" b="1" baseline="0" dirty="0" smtClean="0">
                          <a:solidFill>
                            <a:schemeClr val="bg1"/>
                          </a:solidFill>
                        </a:rPr>
                        <a:t> PREPARACIÓN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5-10 min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PREOXIGENACIÓN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3-5 min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PREMEDICACIÓN</a:t>
                      </a:r>
                      <a:r>
                        <a:rPr lang="es-ES" sz="2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3 min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INDUCCIÓN y PARÁLISIS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0 min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PROTECCIÓN y POSICIONAMIENTO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20-30 </a:t>
                      </a:r>
                      <a:r>
                        <a:rPr lang="es-ES" sz="2200" b="1" dirty="0" err="1" smtClean="0">
                          <a:solidFill>
                            <a:schemeClr val="bg1"/>
                          </a:solidFill>
                        </a:rPr>
                        <a:t>seg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PROCEDIMIENTO</a:t>
                      </a:r>
                      <a:r>
                        <a:rPr lang="es-ES" sz="2200" b="1" baseline="0" dirty="0" smtClean="0">
                          <a:solidFill>
                            <a:schemeClr val="bg1"/>
                          </a:solidFill>
                        </a:rPr>
                        <a:t> INTUBACIÓN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s-ES" sz="2200" b="1" baseline="0" dirty="0" smtClean="0">
                          <a:solidFill>
                            <a:schemeClr val="bg1"/>
                          </a:solidFill>
                        </a:rPr>
                        <a:t> min</a:t>
                      </a:r>
                      <a:endParaRPr lang="es-E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656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INTUBACIÓN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latin typeface="Comic Sans MS" pitchFamily="66" charset="0"/>
              </a:rPr>
              <a:t>El NO USO DE BLOQUEANTES = % fallo.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Grados III (</a:t>
            </a:r>
            <a:r>
              <a:rPr lang="es-ES" b="1" dirty="0" err="1" smtClean="0">
                <a:latin typeface="Comic Sans MS" pitchFamily="66" charset="0"/>
              </a:rPr>
              <a:t>Mallampati</a:t>
            </a:r>
            <a:r>
              <a:rPr lang="es-ES" b="1" dirty="0" smtClean="0">
                <a:latin typeface="Comic Sans MS" pitchFamily="66" charset="0"/>
              </a:rPr>
              <a:t> y </a:t>
            </a:r>
            <a:r>
              <a:rPr lang="es-ES" b="1" dirty="0" err="1" smtClean="0">
                <a:latin typeface="Comic Sans MS" pitchFamily="66" charset="0"/>
              </a:rPr>
              <a:t>Comarck</a:t>
            </a:r>
            <a:r>
              <a:rPr lang="es-ES" b="1" dirty="0" smtClean="0">
                <a:latin typeface="Comic Sans MS" pitchFamily="66" charset="0"/>
              </a:rPr>
              <a:t>) = uso de fiador interno y maniobra BURN.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LEMON : VAD ?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0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POST-INTUBACIÓN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IOT correcta: auscultación </a:t>
            </a:r>
            <a:r>
              <a:rPr lang="es-ES" b="1" dirty="0" err="1" smtClean="0">
                <a:latin typeface="Comic Sans MS" pitchFamily="66" charset="0"/>
              </a:rPr>
              <a:t>tx-abd</a:t>
            </a:r>
            <a:r>
              <a:rPr lang="es-ES" b="1" dirty="0" smtClean="0">
                <a:latin typeface="Comic Sans MS" pitchFamily="66" charset="0"/>
              </a:rPr>
              <a:t> y CAPNOGRAFIA de onda</a:t>
            </a:r>
            <a:r>
              <a:rPr lang="es-ES" b="1" smtClean="0"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Fármacos </a:t>
            </a:r>
            <a:r>
              <a:rPr lang="es-ES" b="1" dirty="0" err="1" smtClean="0">
                <a:latin typeface="Comic Sans MS" pitchFamily="66" charset="0"/>
              </a:rPr>
              <a:t>postintubación</a:t>
            </a:r>
            <a:r>
              <a:rPr lang="es-ES" b="1" dirty="0" smtClean="0">
                <a:latin typeface="Comic Sans MS" pitchFamily="66" charset="0"/>
              </a:rPr>
              <a:t>: sedantes, analgésicos, bloqueantes…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24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92D050"/>
                </a:solidFill>
                <a:latin typeface="Comic Sans MS" pitchFamily="66" charset="0"/>
              </a:rPr>
              <a:t>VÍA AÉREA DIFÍCIL</a:t>
            </a:r>
            <a:endParaRPr lang="es-ES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ASA: «Dificultad </a:t>
            </a:r>
            <a:r>
              <a:rPr lang="es-ES" dirty="0">
                <a:latin typeface="Comic Sans MS" pitchFamily="66" charset="0"/>
              </a:rPr>
              <a:t>para ventilación con mascarilla facial, para IOT o ambas por personal experimentado</a:t>
            </a:r>
            <a:r>
              <a:rPr lang="es-ES" dirty="0" smtClean="0"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«</a:t>
            </a:r>
            <a:r>
              <a:rPr lang="es-ES" dirty="0">
                <a:latin typeface="Comic Sans MS" pitchFamily="66" charset="0"/>
              </a:rPr>
              <a:t>N</a:t>
            </a:r>
            <a:r>
              <a:rPr lang="es-ES" dirty="0" smtClean="0">
                <a:latin typeface="Comic Sans MS" pitchFamily="66" charset="0"/>
              </a:rPr>
              <a:t>ecesidad </a:t>
            </a:r>
            <a:r>
              <a:rPr lang="es-ES" dirty="0">
                <a:latin typeface="Comic Sans MS" pitchFamily="66" charset="0"/>
              </a:rPr>
              <a:t>de tres o más intentos para la intubación de la tráquea o más de 10 minutos para </a:t>
            </a:r>
            <a:r>
              <a:rPr lang="es-ES" dirty="0" smtClean="0">
                <a:latin typeface="Comic Sans MS" pitchFamily="66" charset="0"/>
              </a:rPr>
              <a:t>conseguirla» (5-8%)</a:t>
            </a:r>
            <a:endParaRPr lang="es-ES" dirty="0"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4534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OTRAS DEFINICIONES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8507288" cy="452628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s-ES" sz="3800" b="1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Ventilación con mascarilla facial difícil</a:t>
            </a:r>
            <a:r>
              <a:rPr lang="es-ES" sz="3800" dirty="0">
                <a:latin typeface="Comic Sans MS" pitchFamily="66" charset="0"/>
              </a:rPr>
              <a:t>: incapacidad de mantener una SatO2 &gt; 90% aplicando oxígeno al 100% un reanimador solo</a:t>
            </a:r>
            <a:r>
              <a:rPr lang="es-ES" sz="3800" dirty="0" smtClean="0"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3800" dirty="0">
              <a:latin typeface="Comic Sans MS" pitchFamily="66" charset="0"/>
            </a:endParaRPr>
          </a:p>
          <a:p>
            <a:pPr lvl="0"/>
            <a:r>
              <a:rPr lang="es-ES" sz="3800" b="1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Laringoscopia difícil</a:t>
            </a:r>
            <a:r>
              <a:rPr lang="es-ES" sz="3800" dirty="0">
                <a:latin typeface="Comic Sans MS" pitchFamily="66" charset="0"/>
              </a:rPr>
              <a:t>: cuando no es posible visualizar ninguna porción de las cuerdas vocales mediante laringoscopia directa. </a:t>
            </a:r>
            <a:r>
              <a:rPr lang="es-ES" sz="3800" dirty="0" smtClean="0">
                <a:latin typeface="Comic Sans MS" pitchFamily="66" charset="0"/>
              </a:rPr>
              <a:t>(Mejoría con SELLIK y BURN)</a:t>
            </a:r>
          </a:p>
          <a:p>
            <a:pPr marL="0" lvl="0" indent="0">
              <a:buNone/>
            </a:pPr>
            <a:endParaRPr lang="es-ES" sz="3800" dirty="0">
              <a:latin typeface="Comic Sans MS" pitchFamily="66" charset="0"/>
            </a:endParaRPr>
          </a:p>
          <a:p>
            <a:pPr lvl="0"/>
            <a:r>
              <a:rPr lang="es-ES" sz="3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Intubación traqueal difícil</a:t>
            </a:r>
            <a:r>
              <a:rPr lang="es-ES" sz="3800" dirty="0">
                <a:latin typeface="Comic Sans MS" pitchFamily="66" charset="0"/>
              </a:rPr>
              <a:t>: necesidad de </a:t>
            </a:r>
            <a:r>
              <a:rPr lang="es-ES" sz="3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más de tres intentos </a:t>
            </a:r>
            <a:r>
              <a:rPr lang="es-ES" sz="3800" dirty="0">
                <a:latin typeface="Comic Sans MS" pitchFamily="66" charset="0"/>
              </a:rPr>
              <a:t>para realizar intubación traqueal ante una laringoscopia no difícil</a:t>
            </a:r>
            <a:r>
              <a:rPr lang="es-ES" sz="3800" dirty="0" smtClean="0"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3800" dirty="0">
              <a:latin typeface="Comic Sans MS" pitchFamily="66" charset="0"/>
            </a:endParaRPr>
          </a:p>
          <a:p>
            <a:pPr lvl="0"/>
            <a:r>
              <a:rPr lang="es-ES" sz="3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VAD</a:t>
            </a:r>
            <a:r>
              <a:rPr lang="es-ES" sz="3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es-ES" sz="3800" dirty="0">
                <a:latin typeface="Comic Sans MS" pitchFamily="66" charset="0"/>
              </a:rPr>
              <a:t> </a:t>
            </a:r>
            <a:r>
              <a:rPr lang="es-ES" sz="3800" dirty="0" smtClean="0">
                <a:latin typeface="Comic Sans MS" pitchFamily="66" charset="0"/>
              </a:rPr>
              <a:t>personal </a:t>
            </a:r>
            <a:r>
              <a:rPr lang="es-ES" sz="3800" dirty="0">
                <a:latin typeface="Comic Sans MS" pitchFamily="66" charset="0"/>
              </a:rPr>
              <a:t>experimentado en </a:t>
            </a:r>
            <a:r>
              <a:rPr lang="es-ES" sz="3800" dirty="0" smtClean="0">
                <a:latin typeface="Comic Sans MS" pitchFamily="66" charset="0"/>
              </a:rPr>
              <a:t>manejo </a:t>
            </a:r>
            <a:r>
              <a:rPr lang="es-ES" sz="3800" dirty="0">
                <a:latin typeface="Comic Sans MS" pitchFamily="66" charset="0"/>
              </a:rPr>
              <a:t>de la VA tiene dificultad para mantener una </a:t>
            </a:r>
            <a:r>
              <a:rPr lang="es-ES" sz="3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SatO2 del 90% </a:t>
            </a:r>
            <a:r>
              <a:rPr lang="es-ES" sz="3800" dirty="0">
                <a:latin typeface="Comic Sans MS" pitchFamily="66" charset="0"/>
              </a:rPr>
              <a:t>ventilando con </a:t>
            </a:r>
            <a:r>
              <a:rPr lang="es-ES" sz="3800" dirty="0" err="1">
                <a:latin typeface="Comic Sans MS" pitchFamily="66" charset="0"/>
              </a:rPr>
              <a:t>ambú</a:t>
            </a:r>
            <a:r>
              <a:rPr lang="es-ES" sz="3800" dirty="0">
                <a:latin typeface="Comic Sans MS" pitchFamily="66" charset="0"/>
              </a:rPr>
              <a:t> conectado a oxígeno al 100% y dificultad para la IOT tras </a:t>
            </a:r>
            <a:r>
              <a:rPr lang="es-ES" sz="3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tres intentos</a:t>
            </a:r>
            <a:r>
              <a:rPr lang="es-ES" sz="3800" dirty="0">
                <a:latin typeface="Comic Sans MS" pitchFamily="66" charset="0"/>
              </a:rPr>
              <a:t> consecutivos.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412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FR para VAD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5210" y="1533465"/>
            <a:ext cx="85832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s-ES" sz="2400" dirty="0">
                <a:latin typeface="Comic Sans MS" pitchFamily="66" charset="0"/>
              </a:rPr>
              <a:t>Lesión </a:t>
            </a:r>
            <a:r>
              <a:rPr lang="es-ES" sz="2400" dirty="0" smtClean="0">
                <a:latin typeface="Comic Sans MS" pitchFamily="66" charset="0"/>
              </a:rPr>
              <a:t>ó artritis columna </a:t>
            </a:r>
            <a:r>
              <a:rPr lang="es-ES" sz="2400" dirty="0">
                <a:latin typeface="Comic Sans MS" pitchFamily="66" charset="0"/>
              </a:rPr>
              <a:t>cervical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s-ES" sz="2400" dirty="0">
              <a:latin typeface="Comic Sans MS" pitchFamily="66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2400" dirty="0" smtClean="0">
                <a:latin typeface="Comic Sans MS" pitchFamily="66" charset="0"/>
              </a:rPr>
              <a:t>Lesión </a:t>
            </a:r>
            <a:r>
              <a:rPr lang="es-ES" sz="2400" dirty="0">
                <a:latin typeface="Comic Sans MS" pitchFamily="66" charset="0"/>
              </a:rPr>
              <a:t>maxilofacial significativa o trauma mandibular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s-ES" sz="2400" dirty="0">
              <a:latin typeface="Comic Sans MS" pitchFamily="66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2400" dirty="0">
                <a:latin typeface="Comic Sans MS" pitchFamily="66" charset="0"/>
              </a:rPr>
              <a:t>Apertura bucal limitada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s-ES" sz="2400" dirty="0">
              <a:latin typeface="Comic Sans MS" pitchFamily="66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2400" dirty="0">
                <a:latin typeface="Comic Sans MS" pitchFamily="66" charset="0"/>
              </a:rPr>
              <a:t>Obesidad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s-ES" sz="2400" dirty="0">
              <a:latin typeface="Comic Sans MS" pitchFamily="66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2400" dirty="0">
                <a:latin typeface="Comic Sans MS" pitchFamily="66" charset="0"/>
              </a:rPr>
              <a:t>Variaciones anatómica (barbilla en retroceso, </a:t>
            </a:r>
            <a:r>
              <a:rPr lang="es-ES" sz="2400" dirty="0" err="1">
                <a:latin typeface="Comic Sans MS" pitchFamily="66" charset="0"/>
              </a:rPr>
              <a:t>sobremordida</a:t>
            </a:r>
            <a:r>
              <a:rPr lang="es-ES" sz="2400" dirty="0">
                <a:latin typeface="Comic Sans MS" pitchFamily="66" charset="0"/>
              </a:rPr>
              <a:t>, cuello corto, muscular</a:t>
            </a:r>
            <a:r>
              <a:rPr lang="es-ES" sz="2400" dirty="0" smtClean="0">
                <a:latin typeface="Comic Sans MS" pitchFamily="66" charset="0"/>
              </a:rPr>
              <a:t>…).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s-ES" sz="2400" dirty="0">
              <a:latin typeface="Comic Sans MS" pitchFamily="66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2400" dirty="0">
                <a:latin typeface="Comic Sans MS" pitchFamily="66" charset="0"/>
              </a:rPr>
              <a:t>Pacientes pediátricos. 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34962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VENTILACIÓN DIFÍCIL MF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2400" dirty="0" smtClean="0">
                <a:latin typeface="Comic Sans MS" pitchFamily="66" charset="0"/>
              </a:rPr>
              <a:t>Incapacidad </a:t>
            </a:r>
            <a:r>
              <a:rPr lang="es-ES" sz="2400" dirty="0">
                <a:latin typeface="Comic Sans MS" pitchFamily="66" charset="0"/>
              </a:rPr>
              <a:t>de mantener una SatO2 &gt; 90% aplicando oxígeno al 100% un reanimador solo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400" dirty="0" smtClean="0">
              <a:latin typeface="Comic Sans MS" pitchFamily="66" charset="0"/>
            </a:endParaRPr>
          </a:p>
          <a:p>
            <a:pPr lvl="0"/>
            <a:r>
              <a:rPr lang="es-ES" sz="2400" dirty="0" smtClean="0">
                <a:latin typeface="Comic Sans MS" pitchFamily="66" charset="0"/>
              </a:rPr>
              <a:t>Solución: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ventilación con 2 reanimadores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(+/- </a:t>
            </a:r>
            <a:r>
              <a:rPr lang="es-ES" sz="2400" dirty="0" err="1" smtClean="0">
                <a:solidFill>
                  <a:schemeClr val="accent2">
                    <a:lumMod val="75000"/>
                  </a:schemeClr>
                </a:solidFill>
              </a:rPr>
              <a:t>Sellick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0" lvl="0" indent="0">
              <a:buNone/>
            </a:pPr>
            <a:endParaRPr lang="es-ES" sz="2400" dirty="0" smtClean="0"/>
          </a:p>
          <a:p>
            <a:pPr lvl="0"/>
            <a:r>
              <a:rPr lang="es-ES" sz="2400" dirty="0" smtClean="0">
                <a:latin typeface="Comic Sans MS" pitchFamily="66" charset="0"/>
              </a:rPr>
              <a:t>Identificación: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BONES.</a:t>
            </a:r>
          </a:p>
          <a:p>
            <a:pPr lvl="1">
              <a:buFontTx/>
              <a:buChar char="-"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B:</a:t>
            </a:r>
            <a:r>
              <a:rPr lang="es-ES" sz="2400" dirty="0" smtClean="0">
                <a:latin typeface="Comic Sans MS" pitchFamily="66" charset="0"/>
              </a:rPr>
              <a:t> barba.</a:t>
            </a:r>
          </a:p>
          <a:p>
            <a:pPr lvl="1">
              <a:buFontTx/>
              <a:buChar char="-"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O:</a:t>
            </a:r>
            <a:r>
              <a:rPr lang="es-ES" sz="2400" dirty="0" smtClean="0">
                <a:latin typeface="Comic Sans MS" pitchFamily="66" charset="0"/>
              </a:rPr>
              <a:t> obesidad, obstrucción.</a:t>
            </a:r>
          </a:p>
          <a:p>
            <a:pPr lvl="1">
              <a:buFontTx/>
              <a:buChar char="-"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N:</a:t>
            </a:r>
            <a:r>
              <a:rPr lang="es-ES" sz="2400" dirty="0" smtClean="0">
                <a:latin typeface="Comic Sans MS" pitchFamily="66" charset="0"/>
              </a:rPr>
              <a:t> NO dientes.</a:t>
            </a:r>
          </a:p>
          <a:p>
            <a:pPr lvl="1">
              <a:buFontTx/>
              <a:buChar char="-"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E:</a:t>
            </a:r>
            <a:r>
              <a:rPr lang="es-ES" sz="2400" dirty="0" smtClean="0">
                <a:latin typeface="Comic Sans MS" pitchFamily="66" charset="0"/>
              </a:rPr>
              <a:t> edad.</a:t>
            </a:r>
          </a:p>
          <a:p>
            <a:pPr lvl="1">
              <a:buFontTx/>
              <a:buChar char="-"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S:</a:t>
            </a:r>
            <a:r>
              <a:rPr lang="es-ES" sz="2400" dirty="0" smtClean="0">
                <a:latin typeface="Comic Sans MS" pitchFamily="66" charset="0"/>
              </a:rPr>
              <a:t> (</a:t>
            </a:r>
            <a:r>
              <a:rPr lang="es-ES" sz="2400" dirty="0" err="1" smtClean="0">
                <a:latin typeface="Comic Sans MS" pitchFamily="66" charset="0"/>
              </a:rPr>
              <a:t>Snoring</a:t>
            </a:r>
            <a:r>
              <a:rPr lang="es-ES" sz="2400" dirty="0" smtClean="0">
                <a:latin typeface="Comic Sans MS" pitchFamily="66" charset="0"/>
              </a:rPr>
              <a:t>) roncador.</a:t>
            </a:r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54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LARINGOSCOPIA DIFÍCIL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6280"/>
          </a:xfrm>
        </p:spPr>
        <p:txBody>
          <a:bodyPr>
            <a:normAutofit/>
          </a:bodyPr>
          <a:lstStyle/>
          <a:p>
            <a:pPr lvl="0"/>
            <a:r>
              <a:rPr lang="es-ES" sz="2800" dirty="0" smtClean="0">
                <a:latin typeface="Comic Sans MS" pitchFamily="66" charset="0"/>
              </a:rPr>
              <a:t>«Cuando </a:t>
            </a:r>
            <a:r>
              <a:rPr lang="es-ES" sz="2800" dirty="0">
                <a:latin typeface="Comic Sans MS" pitchFamily="66" charset="0"/>
              </a:rPr>
              <a:t>no es posible visualizar ninguna porción de las cuerdas vocales mediante laringoscopia directa. (Mejoría con SELLIK y BURN</a:t>
            </a:r>
            <a:r>
              <a:rPr lang="es-ES" sz="2800" dirty="0" smtClean="0">
                <a:latin typeface="Comic Sans MS" pitchFamily="66" charset="0"/>
              </a:rPr>
              <a:t>)»</a:t>
            </a:r>
            <a:endParaRPr lang="es-ES" sz="2800" dirty="0">
              <a:latin typeface="Comic Sans MS" pitchFamily="66" charset="0"/>
            </a:endParaRPr>
          </a:p>
          <a:p>
            <a:endParaRPr lang="es-ES" sz="2800" dirty="0" smtClean="0">
              <a:latin typeface="Comic Sans MS" pitchFamily="66" charset="0"/>
            </a:endParaRPr>
          </a:p>
          <a:p>
            <a:r>
              <a:rPr lang="es-ES" sz="2800" dirty="0" smtClean="0">
                <a:latin typeface="Comic Sans MS" pitchFamily="66" charset="0"/>
              </a:rPr>
              <a:t>Sospecha: </a:t>
            </a:r>
            <a:r>
              <a:rPr lang="es-ES" sz="2800" dirty="0" err="1" smtClean="0">
                <a:latin typeface="Comic Sans MS" pitchFamily="66" charset="0"/>
              </a:rPr>
              <a:t>Mallampati</a:t>
            </a:r>
            <a:r>
              <a:rPr lang="es-ES" sz="2800" dirty="0" smtClean="0">
                <a:latin typeface="Comic Sans MS" pitchFamily="66" charset="0"/>
              </a:rPr>
              <a:t> y </a:t>
            </a:r>
            <a:r>
              <a:rPr lang="es-ES" sz="2800" dirty="0" err="1" smtClean="0">
                <a:latin typeface="Comic Sans MS" pitchFamily="66" charset="0"/>
              </a:rPr>
              <a:t>Comarck</a:t>
            </a:r>
            <a:r>
              <a:rPr lang="es-ES" sz="28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sz="2800" dirty="0" smtClean="0">
              <a:latin typeface="Comic Sans MS" pitchFamily="66" charset="0"/>
            </a:endParaRPr>
          </a:p>
          <a:p>
            <a:r>
              <a:rPr lang="es-ES" sz="2800" dirty="0" smtClean="0">
                <a:latin typeface="Comic Sans MS" pitchFamily="66" charset="0"/>
              </a:rPr>
              <a:t>Mejoría: </a:t>
            </a:r>
            <a:r>
              <a:rPr lang="es-ES" sz="2800" dirty="0" err="1" smtClean="0">
                <a:latin typeface="Comic Sans MS" pitchFamily="66" charset="0"/>
              </a:rPr>
              <a:t>Sellick</a:t>
            </a:r>
            <a:r>
              <a:rPr lang="es-ES" sz="2800" dirty="0" smtClean="0">
                <a:latin typeface="Comic Sans MS" pitchFamily="66" charset="0"/>
              </a:rPr>
              <a:t> y BURN.</a:t>
            </a:r>
            <a:endParaRPr lang="es-E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38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>
                <a:latin typeface="Comic Sans MS" pitchFamily="66" charset="0"/>
              </a:rPr>
              <a:t>INTUBACIÓN TRAQUEAL DIFÍCIL</a:t>
            </a:r>
            <a:endParaRPr lang="es-ES" sz="36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6280"/>
          </a:xfrm>
        </p:spPr>
        <p:txBody>
          <a:bodyPr/>
          <a:lstStyle/>
          <a:p>
            <a:pPr lvl="0"/>
            <a:r>
              <a:rPr lang="es-ES" dirty="0" smtClean="0">
                <a:latin typeface="Comic Sans MS" pitchFamily="66" charset="0"/>
              </a:rPr>
              <a:t>«Necesidad </a:t>
            </a:r>
            <a:r>
              <a:rPr lang="es-ES" dirty="0">
                <a:latin typeface="Comic Sans MS" pitchFamily="66" charset="0"/>
              </a:rPr>
              <a:t>de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más de tres intentos </a:t>
            </a:r>
            <a:r>
              <a:rPr lang="es-ES" dirty="0">
                <a:latin typeface="Comic Sans MS" pitchFamily="66" charset="0"/>
              </a:rPr>
              <a:t>para realizar intubación traqueal ante una laringoscopia no </a:t>
            </a:r>
            <a:r>
              <a:rPr lang="es-ES" dirty="0" smtClean="0">
                <a:latin typeface="Comic Sans MS" pitchFamily="66" charset="0"/>
              </a:rPr>
              <a:t>difícil».</a:t>
            </a:r>
          </a:p>
          <a:p>
            <a:pPr marL="0" lv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pPr lvl="0"/>
            <a:r>
              <a:rPr lang="es-ES" dirty="0" smtClean="0">
                <a:latin typeface="Comic Sans MS" pitchFamily="66" charset="0"/>
              </a:rPr>
              <a:t>Guía, FROVA, </a:t>
            </a:r>
            <a:r>
              <a:rPr lang="es-ES" dirty="0" err="1" smtClean="0">
                <a:latin typeface="Comic Sans MS" pitchFamily="66" charset="0"/>
              </a:rPr>
              <a:t>transiluminación</a:t>
            </a:r>
            <a:r>
              <a:rPr lang="es-ES" dirty="0" smtClean="0">
                <a:latin typeface="Comic Sans MS" pitchFamily="66" charset="0"/>
              </a:rPr>
              <a:t>.</a:t>
            </a:r>
            <a:endParaRPr lang="es-ES" dirty="0"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0382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omic Sans MS" pitchFamily="66" charset="0"/>
              </a:rPr>
              <a:t>ALTERNATIVAS A LA IOT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Mascarilla </a:t>
            </a:r>
            <a:r>
              <a:rPr lang="es-ES" sz="3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laringea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sz="36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3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Combitubo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sz="36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FROVA (</a:t>
            </a:r>
            <a:r>
              <a:rPr lang="es-ES" sz="36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Gum</a:t>
            </a:r>
            <a:r>
              <a:rPr lang="es-ES" sz="3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6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Elastic</a:t>
            </a:r>
            <a:r>
              <a:rPr lang="es-ES" sz="3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Bougie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indent="0">
              <a:buNone/>
            </a:pPr>
            <a:endParaRPr lang="es-ES" sz="36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CRICOTIROTOMIA.</a:t>
            </a:r>
          </a:p>
          <a:p>
            <a:endParaRPr lang="es-ES" sz="3600" b="1" dirty="0" smtClean="0">
              <a:latin typeface="Comic Sans MS" pitchFamily="66" charset="0"/>
            </a:endParaRPr>
          </a:p>
          <a:p>
            <a:endParaRPr lang="es-ES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MASCARILLA LARÍNGEA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Comic Sans MS" pitchFamily="66" charset="0"/>
              </a:rPr>
              <a:t>NO </a:t>
            </a:r>
            <a:r>
              <a:rPr lang="es-ES" dirty="0" err="1" smtClean="0">
                <a:latin typeface="Comic Sans MS" pitchFamily="66" charset="0"/>
              </a:rPr>
              <a:t>aislan</a:t>
            </a:r>
            <a:r>
              <a:rPr lang="es-ES" dirty="0" smtClean="0">
                <a:latin typeface="Comic Sans MS" pitchFamily="66" charset="0"/>
              </a:rPr>
              <a:t> la VA.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VENTAJAS: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No </a:t>
            </a:r>
            <a:r>
              <a:rPr lang="es-ES" dirty="0">
                <a:latin typeface="Comic Sans MS" pitchFamily="66" charset="0"/>
              </a:rPr>
              <a:t>precisa laringoscopia directa.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No </a:t>
            </a:r>
            <a:r>
              <a:rPr lang="es-ES" dirty="0">
                <a:latin typeface="Comic Sans MS" pitchFamily="66" charset="0"/>
              </a:rPr>
              <a:t>precisa movilización cervical.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Su </a:t>
            </a:r>
            <a:r>
              <a:rPr lang="es-ES" dirty="0">
                <a:latin typeface="Comic Sans MS" pitchFamily="66" charset="0"/>
              </a:rPr>
              <a:t>entrenamiento y colocación son mucho más fáciles que la IOT por laringoscopia.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Existe </a:t>
            </a:r>
            <a:r>
              <a:rPr lang="es-ES" dirty="0">
                <a:latin typeface="Comic Sans MS" pitchFamily="66" charset="0"/>
              </a:rPr>
              <a:t>menos respuesta hemodinámica del paciente.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Permite </a:t>
            </a:r>
            <a:r>
              <a:rPr lang="es-ES" dirty="0">
                <a:latin typeface="Comic Sans MS" pitchFamily="66" charset="0"/>
              </a:rPr>
              <a:t>ventilaciones de pacientes a los que tenemos dificultad para acceder. </a:t>
            </a:r>
            <a:endParaRPr lang="es-ES" dirty="0" smtClean="0">
              <a:latin typeface="Comic Sans MS" pitchFamily="66" charset="0"/>
            </a:endParaRPr>
          </a:p>
          <a:p>
            <a:pPr marL="630936" lvl="2" indent="0">
              <a:buNone/>
            </a:pPr>
            <a:endParaRPr lang="es-E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dirty="0" smtClean="0">
                <a:latin typeface="Comic Sans MS" pitchFamily="66" charset="0"/>
              </a:rPr>
              <a:t>Variante: </a:t>
            </a:r>
            <a:r>
              <a:rPr lang="es-ES" dirty="0" err="1" smtClean="0">
                <a:latin typeface="Comic Sans MS" pitchFamily="66" charset="0"/>
              </a:rPr>
              <a:t>Fastrach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8712968" cy="70384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PLANIFICACIÓN y PREPARACIÓN</a:t>
            </a:r>
            <a:endParaRPr lang="es-ES" sz="4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358827"/>
          </a:xfrm>
        </p:spPr>
        <p:txBody>
          <a:bodyPr/>
          <a:lstStyle/>
          <a:p>
            <a:r>
              <a:rPr lang="es-ES" sz="4400" dirty="0" smtClean="0">
                <a:latin typeface="Comic Sans MS" pitchFamily="66" charset="0"/>
              </a:rPr>
              <a:t>Del equipo y material.</a:t>
            </a:r>
          </a:p>
          <a:p>
            <a:r>
              <a:rPr lang="es-ES" sz="4400" dirty="0" smtClean="0">
                <a:latin typeface="Comic Sans MS" pitchFamily="66" charset="0"/>
              </a:rPr>
              <a:t>Plan B para IOT fallida.</a:t>
            </a:r>
          </a:p>
          <a:p>
            <a:r>
              <a:rPr lang="es-ES" sz="4400" dirty="0" smtClean="0">
                <a:latin typeface="Comic Sans MS" pitchFamily="66" charset="0"/>
              </a:rPr>
              <a:t>Valorar riesgo de VAD.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501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COMBITUBO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AutoShape 2" descr="Combitubo. Una alternativa a la intubacion de la via aerea - Revista  Electrónica de PortalesMedico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7525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628800"/>
            <a:ext cx="5890393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33214" y="2060848"/>
            <a:ext cx="7992888" cy="35394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NO AISLAN LA VÍA AÉREA.</a:t>
            </a:r>
          </a:p>
          <a:p>
            <a:endParaRPr lang="es-ES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NO PERMITE ASPIRAR ZONA LARINGO-TRAQUEAL.</a:t>
            </a:r>
          </a:p>
          <a:p>
            <a:endParaRPr lang="es-ES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CONTRAINDICADA EN INGESTA CÁUSTICOS.</a:t>
            </a:r>
            <a:endParaRPr lang="es-E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VENTAJAS COMBITUBO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9513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" dirty="0">
                <a:latin typeface="Comic Sans MS" pitchFamily="66" charset="0"/>
              </a:rPr>
              <a:t>No precisa laringoscopia directa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latin typeface="Comic Sans MS" pitchFamily="66" charset="0"/>
            </a:endParaRPr>
          </a:p>
          <a:p>
            <a:pPr lvl="0"/>
            <a:r>
              <a:rPr lang="es-ES" dirty="0">
                <a:latin typeface="Comic Sans MS" pitchFamily="66" charset="0"/>
              </a:rPr>
              <a:t>Permite su inserción con el paciente en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posición neutra o discreta flexión cervical</a:t>
            </a:r>
            <a:r>
              <a:rPr lang="es-ES" dirty="0">
                <a:latin typeface="Comic Sans MS" pitchFamily="66" charset="0"/>
              </a:rPr>
              <a:t>, siendo posible su colocación incluso en portadores de collarín cervical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latin typeface="Comic Sans MS" pitchFamily="66" charset="0"/>
            </a:endParaRPr>
          </a:p>
          <a:p>
            <a:pPr lvl="0"/>
            <a:r>
              <a:rPr lang="es-ES" dirty="0">
                <a:latin typeface="Comic Sans MS" pitchFamily="66" charset="0"/>
              </a:rPr>
              <a:t>Su entrenamiento y colocación es mucho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más fácil </a:t>
            </a:r>
            <a:r>
              <a:rPr lang="es-ES" dirty="0">
                <a:latin typeface="Comic Sans MS" pitchFamily="66" charset="0"/>
              </a:rPr>
              <a:t>que la IOT por laringoscopia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latin typeface="Comic Sans MS" pitchFamily="66" charset="0"/>
            </a:endParaRPr>
          </a:p>
          <a:p>
            <a:pPr lvl="0"/>
            <a:r>
              <a:rPr lang="es-ES" dirty="0">
                <a:latin typeface="Comic Sans MS" pitchFamily="66" charset="0"/>
              </a:rPr>
              <a:t>Permite su colocación desde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diferentes posiciones</a:t>
            </a:r>
            <a:r>
              <a:rPr lang="es-ES" dirty="0">
                <a:latin typeface="Comic Sans MS" pitchFamily="66" charset="0"/>
              </a:rPr>
              <a:t>. </a:t>
            </a:r>
            <a:endParaRPr lang="es-ES" dirty="0" smtClean="0">
              <a:latin typeface="Comic Sans MS" pitchFamily="66" charset="0"/>
            </a:endParaRPr>
          </a:p>
          <a:p>
            <a:pPr marL="0" lvl="0" indent="0">
              <a:buNone/>
            </a:pPr>
            <a:endParaRPr lang="es-ES" dirty="0">
              <a:latin typeface="Comic Sans MS" pitchFamily="66" charset="0"/>
            </a:endParaRPr>
          </a:p>
          <a:p>
            <a:pPr lvl="0"/>
            <a:r>
              <a:rPr lang="es-ES" dirty="0">
                <a:latin typeface="Comic Sans MS" pitchFamily="66" charset="0"/>
              </a:rPr>
              <a:t>Existe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menos respuesta hemodinámica </a:t>
            </a:r>
            <a:r>
              <a:rPr lang="es-ES" dirty="0">
                <a:latin typeface="Comic Sans MS" pitchFamily="66" charset="0"/>
              </a:rPr>
              <a:t>del paciente. </a:t>
            </a:r>
            <a:endParaRPr lang="es-ES" dirty="0" smtClean="0">
              <a:latin typeface="Comic Sans MS" pitchFamily="66" charset="0"/>
            </a:endParaRPr>
          </a:p>
          <a:p>
            <a:pPr marL="0" lvl="0" indent="0">
              <a:buNone/>
            </a:pPr>
            <a:endParaRPr lang="es-ES" dirty="0">
              <a:latin typeface="Comic Sans MS" pitchFamily="66" charset="0"/>
            </a:endParaRPr>
          </a:p>
          <a:p>
            <a:pPr lvl="0"/>
            <a:r>
              <a:rPr lang="es-ES" dirty="0">
                <a:latin typeface="Comic Sans MS" pitchFamily="66" charset="0"/>
              </a:rPr>
              <a:t>Permite ventilaciones de pacientes en los que tenemos dificultad para acceder y aislar VA o ventilar de alguna otra forma. </a:t>
            </a:r>
            <a:endParaRPr lang="es-ES" dirty="0" smtClean="0">
              <a:latin typeface="Comic Sans MS" pitchFamily="66" charset="0"/>
            </a:endParaRPr>
          </a:p>
          <a:p>
            <a:pPr marL="0" lvl="0" indent="0">
              <a:buNone/>
            </a:pPr>
            <a:endParaRPr lang="es-ES" dirty="0">
              <a:latin typeface="Comic Sans MS" pitchFamily="66" charset="0"/>
            </a:endParaRPr>
          </a:p>
          <a:p>
            <a:pPr lvl="0"/>
            <a:r>
              <a:rPr lang="es-ES" dirty="0">
                <a:latin typeface="Comic Sans MS" pitchFamily="66" charset="0"/>
              </a:rPr>
              <a:t>Permite ventilaciones con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presiones más altas </a:t>
            </a:r>
            <a:r>
              <a:rPr lang="es-ES" dirty="0">
                <a:latin typeface="Comic Sans MS" pitchFamily="66" charset="0"/>
              </a:rPr>
              <a:t>que la ML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Protege algo más </a:t>
            </a:r>
            <a:r>
              <a:rPr lang="es-ES" dirty="0">
                <a:latin typeface="Comic Sans MS" pitchFamily="66" charset="0"/>
              </a:rPr>
              <a:t>que la ML frente a regurgitaciones.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0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FROVA (</a:t>
            </a:r>
            <a:r>
              <a:rPr lang="es-E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</a:rPr>
              <a:t>Gum</a:t>
            </a:r>
            <a:r>
              <a:rPr lang="es-ES" b="1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es-ES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</a:rPr>
              <a:t>Elastic</a:t>
            </a:r>
            <a:r>
              <a:rPr lang="es-ES" b="1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es-ES" b="1" u="sng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</a:rPr>
              <a:t>Bougie</a:t>
            </a:r>
            <a:r>
              <a:rPr lang="es-ES" b="1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</a:rPr>
              <a:t>)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790875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Alternativa VAD (grado ≥ 3).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Adecuada curva aprendizaje = 1.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Reutilizables, baratos. 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CRICOTIROTOMIA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latin typeface="Comic Sans MS" pitchFamily="66" charset="0"/>
              </a:rPr>
              <a:t>Pución</a:t>
            </a:r>
            <a:r>
              <a:rPr lang="es-ES" dirty="0" smtClean="0">
                <a:latin typeface="Comic Sans MS" pitchFamily="66" charset="0"/>
              </a:rPr>
              <a:t> MEMBRANA CRICOTIROIDEA.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Técnica SELDINGER (incisión vertical </a:t>
            </a:r>
            <a:r>
              <a:rPr lang="es-ES" dirty="0" err="1" smtClean="0">
                <a:latin typeface="Comic Sans MS" pitchFamily="66" charset="0"/>
              </a:rPr>
              <a:t>cútánea</a:t>
            </a:r>
            <a:r>
              <a:rPr lang="es-ES" dirty="0" smtClean="0">
                <a:latin typeface="Comic Sans MS" pitchFamily="66" charset="0"/>
              </a:rPr>
              <a:t> y transversal membrana –Rev. anestesia-).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Técnica QUICKTRACH.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5942"/>
            <a:ext cx="80648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9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-99392"/>
            <a:ext cx="9159658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INDICACIONES CRICOTIROTOMIA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Hemorragia de la vía aérea superior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Fracturas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faciales.</a:t>
            </a:r>
          </a:p>
          <a:p>
            <a:pPr marL="0" lvl="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Alteración anatómica facial: congénita o adquirida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Trauma de la vía aérea: térmica o inhalatoria, cuerpo extraño, disrupción laríngea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Edema de vía aérea. </a:t>
            </a:r>
            <a:endParaRPr lang="es-ES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Masa (tumor, hematoma o absceso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lvl="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Supraglotitis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19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CONTRAINDICACIONES RELATIVAS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Edad &lt; 10 años; en menores de 5 años totalmente contraindicada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Patología laríngea preexistente: </a:t>
            </a:r>
            <a:r>
              <a:rPr lang="es-ES" sz="22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epiglotitis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inflamación crónica o </a:t>
            </a:r>
            <a:r>
              <a:rPr lang="es-ES" sz="2200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cáncer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s-ES" sz="2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Barreras anatómicas: heridas incisas, 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fracturas laringe, hematomas (no identificación membrana).</a:t>
            </a:r>
          </a:p>
          <a:p>
            <a:pPr marL="0" lvl="0" indent="0">
              <a:buNone/>
            </a:pPr>
            <a:endParaRPr lang="es-ES" sz="22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Sección traqueal. </a:t>
            </a:r>
          </a:p>
          <a:p>
            <a:pPr marL="0" lvl="0" indent="0">
              <a:buNone/>
            </a:pPr>
            <a:endParaRPr lang="es-ES" sz="22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Inexperiencia operador.</a:t>
            </a:r>
          </a:p>
          <a:p>
            <a:pPr marL="0" lvl="0" indent="0">
              <a:buNone/>
            </a:pPr>
            <a:endParaRPr lang="es-ES" sz="2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Coagulopatía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9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000" b="1" dirty="0" smtClean="0">
                <a:latin typeface="Comic Sans MS" pitchFamily="66" charset="0"/>
              </a:rPr>
              <a:t>COMPLICACIONES INMEDIATAS</a:t>
            </a:r>
            <a:endParaRPr lang="es-ES" sz="40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Hemorragia vasos cervicales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Localización errónea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ístula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bronquial o esofágica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Lesión del tiroides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Lesión cuerdas vocales o laringe. 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Enfisema.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COMPLICACIONES TARDÍAS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Estenosis traqueal 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traquomalacia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Sangrado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Infección ó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mediastinitis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Fístulas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Pérdida inadvertida.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3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VMNI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507288" cy="4526280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VENTAJAS: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Permite la tos, comunicación y alimentación.</a:t>
            </a: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Evita sedación profunda.</a:t>
            </a: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Disminuye la </a:t>
            </a:r>
            <a:r>
              <a:rPr lang="es-E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morbi</a:t>
            </a:r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-mortalidad (no retrasar la IOT cuando ésta esté indicada).</a:t>
            </a: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Preserva mecanismos defensa VA</a:t>
            </a: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7192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>
                <a:latin typeface="Comic Sans MS" pitchFamily="66" charset="0"/>
              </a:rPr>
              <a:t>«SOFAME»</a:t>
            </a:r>
            <a:endParaRPr lang="es-ES" sz="54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b="1" dirty="0" smtClean="0">
                <a:latin typeface="Comic Sans MS" pitchFamily="66" charset="0"/>
              </a:rPr>
              <a:t>S: succión.</a:t>
            </a:r>
          </a:p>
          <a:p>
            <a:r>
              <a:rPr lang="es-ES" sz="4000" b="1" dirty="0" smtClean="0">
                <a:latin typeface="Comic Sans MS" pitchFamily="66" charset="0"/>
              </a:rPr>
              <a:t>O: oxigenación.</a:t>
            </a:r>
          </a:p>
          <a:p>
            <a:r>
              <a:rPr lang="es-ES" sz="4000" b="1" dirty="0" smtClean="0">
                <a:latin typeface="Comic Sans MS" pitchFamily="66" charset="0"/>
              </a:rPr>
              <a:t>F: fármacos.</a:t>
            </a:r>
          </a:p>
          <a:p>
            <a:r>
              <a:rPr lang="es-ES" sz="4000" b="1" dirty="0" smtClean="0">
                <a:latin typeface="Comic Sans MS" pitchFamily="66" charset="0"/>
              </a:rPr>
              <a:t>A: vía aérea.</a:t>
            </a:r>
          </a:p>
          <a:p>
            <a:r>
              <a:rPr lang="es-ES" sz="4000" b="1" dirty="0" smtClean="0">
                <a:latin typeface="Comic Sans MS" pitchFamily="66" charset="0"/>
              </a:rPr>
              <a:t>M: monitorizar.</a:t>
            </a:r>
          </a:p>
          <a:p>
            <a:r>
              <a:rPr lang="es-ES" sz="4000" b="1" dirty="0" smtClean="0">
                <a:latin typeface="Comic Sans MS" pitchFamily="66" charset="0"/>
              </a:rPr>
              <a:t>E: equipo.</a:t>
            </a:r>
            <a:endParaRPr lang="es-ES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747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INCONVENIENTES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Colaboración del paciente.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No </a:t>
            </a:r>
            <a:r>
              <a:rPr lang="es-E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aisla</a:t>
            </a: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VA.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Requiere más monitorización. 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Necesidad de adaptación del paciente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31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Conceptos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TRIGGER:</a:t>
            </a:r>
            <a:r>
              <a:rPr lang="es-ES" dirty="0" smtClean="0">
                <a:latin typeface="Comic Sans MS" pitchFamily="66" charset="0"/>
              </a:rPr>
              <a:t> sensor de inicio inspiratorio. Muy sensible Vs poco sensible.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CICLADO</a:t>
            </a:r>
            <a:r>
              <a:rPr lang="es-ES" dirty="0" smtClean="0">
                <a:latin typeface="Comic Sans MS" pitchFamily="66" charset="0"/>
              </a:rPr>
              <a:t>: paso de la </a:t>
            </a:r>
            <a:r>
              <a:rPr lang="es-ES" dirty="0" err="1" smtClean="0">
                <a:latin typeface="Comic Sans MS" pitchFamily="66" charset="0"/>
              </a:rPr>
              <a:t>insp</a:t>
            </a:r>
            <a:r>
              <a:rPr lang="es-ES" dirty="0" smtClean="0">
                <a:latin typeface="Comic Sans MS" pitchFamily="66" charset="0"/>
              </a:rPr>
              <a:t> a la espiración.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Modo por presión cicla por flujo.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Modo por volumen cicla por tiempo.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IPAP</a:t>
            </a:r>
            <a:r>
              <a:rPr lang="es-ES" dirty="0" smtClean="0">
                <a:latin typeface="Comic Sans MS" pitchFamily="66" charset="0"/>
              </a:rPr>
              <a:t>: presión que se alcanza en la inspiración.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EPAP</a:t>
            </a:r>
            <a:r>
              <a:rPr lang="es-ES" dirty="0" smtClean="0">
                <a:latin typeface="Comic Sans MS" pitchFamily="66" charset="0"/>
              </a:rPr>
              <a:t>: presión en la espiración. (PEEP).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17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6166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7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Conceptos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Relación I/E: % de tiempo de la inspiración en relación a todo el ciclo respiratorio. (1:2). (</a:t>
            </a:r>
            <a:r>
              <a:rPr lang="es-ES" dirty="0" err="1" smtClean="0"/>
              <a:t>Obstr</a:t>
            </a:r>
            <a:r>
              <a:rPr lang="es-ES" dirty="0" smtClean="0"/>
              <a:t> – 1:3) (</a:t>
            </a:r>
            <a:r>
              <a:rPr lang="es-ES" dirty="0" err="1" smtClean="0"/>
              <a:t>Restrict</a:t>
            </a:r>
            <a:r>
              <a:rPr lang="es-ES" dirty="0" smtClean="0"/>
              <a:t> – 1:1).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RAMPA/PENDIENTE: rapidez en alcanzar la IPAP.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PRESIÓN SOPORTE: IPAP – EPAP.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76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9046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70" y="2060848"/>
            <a:ext cx="502621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4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609892"/>
              </p:ext>
            </p:extLst>
          </p:nvPr>
        </p:nvGraphicFramePr>
        <p:xfrm>
          <a:off x="395536" y="2132856"/>
          <a:ext cx="8352928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9713"/>
                <a:gridCol w="4413215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itchFamily="66" charset="0"/>
                        </a:rPr>
                        <a:t>INTENCIÓN</a:t>
                      </a:r>
                      <a:endParaRPr lang="es-ES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itchFamily="66" charset="0"/>
                        </a:rPr>
                        <a:t>PARAMETROS A MODIFICAR</a:t>
                      </a:r>
                      <a:endParaRPr lang="es-ES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itchFamily="66" charset="0"/>
                        </a:rPr>
                        <a:t>QUEREMOS MEJORAR LA </a:t>
                      </a:r>
                      <a:r>
                        <a:rPr lang="es-ES" sz="2400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OXIGENACIÓN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itchFamily="66" charset="0"/>
                        </a:rPr>
                        <a:t>FiO2.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itchFamily="66" charset="0"/>
                        </a:rPr>
                        <a:t>PEEP.</a:t>
                      </a:r>
                      <a:endParaRPr lang="es-ES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itchFamily="66" charset="0"/>
                        </a:rPr>
                        <a:t>QUEREMOS MEJORAR LA </a:t>
                      </a:r>
                      <a:r>
                        <a:rPr lang="es-ES" sz="2400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VENTILACIÓN</a:t>
                      </a:r>
                      <a:r>
                        <a:rPr lang="es-ES" sz="2400" dirty="0">
                          <a:effectLst/>
                          <a:latin typeface="Comic Sans MS" pitchFamily="66" charset="0"/>
                        </a:rPr>
                        <a:t> </a:t>
                      </a:r>
                      <a:endParaRPr lang="es-ES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itchFamily="66" charset="0"/>
                        </a:rPr>
                        <a:t>VC.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itchFamily="66" charset="0"/>
                        </a:rPr>
                        <a:t>FR.</a:t>
                      </a:r>
                      <a:endParaRPr lang="es-ES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9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FORMAS DE VMNI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286819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V. CON PRESIÓN NEGATIVA EXTERNA.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VNI CON PRESIÓN POSITIVA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040559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5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TIPOS DE VENTILADORES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6280"/>
          </a:xfrm>
        </p:spPr>
        <p:txBody>
          <a:bodyPr/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LIMITADOS por PRESIÓN: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Modifico la PRESIÓN.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Ciclan por flujo.</a:t>
            </a:r>
          </a:p>
          <a:p>
            <a:pPr lvl="1">
              <a:buFontTx/>
              <a:buChar char="-"/>
            </a:pPr>
            <a:r>
              <a:rPr lang="es-ES" b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BIPAP / CPAP.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LIMITADOS por VOLUMEN</a:t>
            </a:r>
            <a:r>
              <a:rPr lang="es-ES" b="1" dirty="0" smtClean="0">
                <a:latin typeface="Comic Sans MS" pitchFamily="66" charset="0"/>
              </a:rPr>
              <a:t>: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Modifico el VOLUMEN.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Ciclan por presión.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BIPAP </a:t>
            </a:r>
            <a:r>
              <a:rPr lang="es-ES" b="1" dirty="0" smtClean="0">
                <a:latin typeface="Comic Sans MS" pitchFamily="66" charset="0"/>
              </a:rPr>
              <a:t/>
            </a:r>
            <a:br>
              <a:rPr lang="es-ES" b="1" dirty="0" smtClean="0">
                <a:latin typeface="Comic Sans MS" pitchFamily="66" charset="0"/>
              </a:rPr>
            </a:br>
            <a:r>
              <a:rPr lang="es-ES" b="1" dirty="0" smtClean="0">
                <a:latin typeface="Comic Sans MS" pitchFamily="66" charset="0"/>
              </a:rPr>
              <a:t>(limitados por presión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DOS NIVELES DE PRESIÓN (IPAP y EPAP).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Modo S (espontáneo): 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manda el paciente (</a:t>
            </a:r>
            <a:r>
              <a:rPr lang="es-E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trigger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). (IPAP, EPAP, </a:t>
            </a:r>
            <a:r>
              <a:rPr lang="es-E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Trigger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).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Modo S/T (espontáneo/controlado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):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FR mínima de seguridad (IPAP, EPAP, FR).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Modo T (controlado): 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FR establecida con una I:E determinada. 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(IPAP, EPAP, FR, I:E). </a:t>
            </a:r>
            <a:r>
              <a:rPr lang="es-ES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CICLA por TIEMPO.</a:t>
            </a:r>
            <a:endParaRPr lang="es-ES" u="sng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CPAP</a:t>
            </a:r>
            <a:r>
              <a:rPr lang="es-ES" b="1" dirty="0" smtClean="0">
                <a:latin typeface="Comic Sans MS" pitchFamily="66" charset="0"/>
              </a:rPr>
              <a:t> </a:t>
            </a:r>
            <a:br>
              <a:rPr lang="es-ES" b="1" dirty="0" smtClean="0">
                <a:latin typeface="Comic Sans MS" pitchFamily="66" charset="0"/>
              </a:rPr>
            </a:br>
            <a:r>
              <a:rPr lang="es-ES" b="1" dirty="0" smtClean="0">
                <a:latin typeface="Comic Sans MS" pitchFamily="66" charset="0"/>
              </a:rPr>
              <a:t>(limitado por presión)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6280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PRESIÓN CONTINUA en la VA.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No mejora la ventilación (PEEP-oxigenación).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FiO2 y PEEP.</a:t>
            </a:r>
            <a:endParaRPr lang="es-ES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0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VALORACIÓN VAD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VÍA AÉREA DIFÍCIL (SAS):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s-ES" dirty="0" smtClean="0">
                <a:latin typeface="Comic Sans MS" pitchFamily="66" charset="0"/>
              </a:rPr>
              <a:t>«Dificultad para ventilación con mascarilla facial, para IOT o ambas por personal experimentado»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318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LIMITADOS POR VOLUMEN </a:t>
            </a:r>
            <a:r>
              <a:rPr lang="es-ES" b="1" dirty="0" smtClean="0">
                <a:latin typeface="Comic Sans MS" pitchFamily="66" charset="0"/>
              </a:rPr>
              <a:t>(ciclan por tiempo)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52628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Modo controlado</a:t>
            </a:r>
            <a:r>
              <a:rPr lang="es-ES" sz="2800" dirty="0" smtClean="0">
                <a:latin typeface="Comic Sans MS" pitchFamily="66" charset="0"/>
              </a:rPr>
              <a:t>: MANDA EL VENTILADOR.</a:t>
            </a:r>
          </a:p>
          <a:p>
            <a:pPr lvl="4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VT: 8-10-12 ml/kg.</a:t>
            </a:r>
          </a:p>
          <a:p>
            <a:pPr lvl="4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FR.</a:t>
            </a:r>
          </a:p>
          <a:p>
            <a:pPr lvl="4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I:E.</a:t>
            </a:r>
          </a:p>
          <a:p>
            <a:pPr lvl="4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Trigger</a:t>
            </a:r>
            <a:r>
              <a:rPr lang="es-ES" dirty="0" smtClean="0">
                <a:latin typeface="Comic Sans MS" pitchFamily="66" charset="0"/>
              </a:rPr>
              <a:t> DESACTIVADO.</a:t>
            </a:r>
          </a:p>
          <a:p>
            <a:pPr marL="1005840" lvl="4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Modo asistido/controlado:</a:t>
            </a:r>
          </a:p>
          <a:p>
            <a:pPr lvl="4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FR del paciente (</a:t>
            </a:r>
            <a:r>
              <a:rPr lang="es-ES" dirty="0" err="1" smtClean="0">
                <a:latin typeface="Comic Sans MS" pitchFamily="66" charset="0"/>
              </a:rPr>
              <a:t>trigger</a:t>
            </a:r>
            <a:r>
              <a:rPr lang="es-ES" dirty="0" smtClean="0">
                <a:latin typeface="Comic Sans MS" pitchFamily="66" charset="0"/>
              </a:rPr>
              <a:t>) con FR de seguridad. </a:t>
            </a:r>
          </a:p>
          <a:p>
            <a:pPr lvl="4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VT.</a:t>
            </a:r>
          </a:p>
          <a:p>
            <a:pPr lvl="4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I:E.</a:t>
            </a:r>
          </a:p>
          <a:p>
            <a:pPr lvl="4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Trigger</a:t>
            </a:r>
            <a:r>
              <a:rPr lang="es-ES" dirty="0" smtClean="0">
                <a:latin typeface="Comic Sans MS" pitchFamily="66" charset="0"/>
              </a:rPr>
              <a:t>.</a:t>
            </a:r>
            <a:endParaRPr lang="es-ES" dirty="0" smtClean="0"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3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192688" cy="56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6490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INDICACIONES VMNI</a:t>
            </a:r>
            <a:endParaRPr lang="es-ES" b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IRA </a:t>
            </a:r>
            <a:r>
              <a:rPr lang="es-ES" b="1" u="sng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hipoxémica</a:t>
            </a:r>
            <a:r>
              <a:rPr lang="es-ES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tipo 1 (pulmón blanco): </a:t>
            </a:r>
            <a:r>
              <a:rPr lang="es-ES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fallo oxigenación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(EAP, neumonía, intoxicación CO, casi-ahogados, destete…).</a:t>
            </a:r>
          </a:p>
          <a:p>
            <a:pPr marL="0" indent="0">
              <a:buNone/>
            </a:pPr>
            <a:endParaRPr lang="es-ES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IRA </a:t>
            </a:r>
            <a:r>
              <a:rPr lang="es-ES" b="1" u="sng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hipercápnica</a:t>
            </a:r>
            <a:r>
              <a:rPr lang="es-ES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tipo 2 (pulmón negro): </a:t>
            </a:r>
            <a:r>
              <a:rPr lang="es-ES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fallo ventilación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(EPOC, asma, FQ, …).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INDICACIONES CLÍNICO/GASOMÉTRICOS</a:t>
            </a:r>
            <a:endParaRPr lang="es-ES" sz="3600" b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Clínicos (uno o más):</a:t>
            </a:r>
          </a:p>
          <a:p>
            <a:pPr lvl="1">
              <a:buFont typeface="Verdana" pitchFamily="34" charset="0"/>
              <a:buChar char="‒"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Disnea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moderada-grave.</a:t>
            </a:r>
          </a:p>
          <a:p>
            <a:pPr lvl="1">
              <a:buFont typeface="Verdana" pitchFamily="34" charset="0"/>
              <a:buChar char="‒"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Taquipnea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(FR &gt; 24 rpm).</a:t>
            </a:r>
          </a:p>
          <a:p>
            <a:pPr lvl="1">
              <a:buFont typeface="Verdana" pitchFamily="34" charset="0"/>
              <a:buChar char="‒"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Uso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 la musculatura accesoria o respiración paradójica. </a:t>
            </a:r>
          </a:p>
          <a:p>
            <a:pPr lvl="1">
              <a:buFont typeface="Rockwell" pitchFamily="18" charset="0"/>
              <a:buChar char="–"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SpO2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&lt; 90% con FiO2 del 21%.</a:t>
            </a:r>
          </a:p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Gasométricos:</a:t>
            </a:r>
          </a:p>
          <a:p>
            <a:pPr lvl="1">
              <a:buFont typeface="Rockwell" pitchFamily="18" charset="0"/>
              <a:buChar char="–"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PaO2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/ FiO2 &lt; 250.</a:t>
            </a:r>
          </a:p>
          <a:p>
            <a:pPr lvl="1">
              <a:buFont typeface="Rockwell" pitchFamily="18" charset="0"/>
              <a:buChar char="–"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pCO2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&gt; 45 </a:t>
            </a:r>
            <a:r>
              <a:rPr lang="es-E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mmHg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acompañada de acidosis (pH &lt; 7,35).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1194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441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INICIO VMNI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Confirmar indicación.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Informar al paciente.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Posicionar al paciente y monitorizar.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Preparar equipo.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Elegir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interfase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Ver evolución........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4464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PREDICTORES FRACASO INMEDIATO (30-60 min)</a:t>
            </a:r>
            <a:endParaRPr lang="es-ES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95132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Mal control de </a:t>
            </a:r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secreciones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reflejo de la tos disminuido. </a:t>
            </a:r>
            <a:endParaRPr lang="es-ES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lv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dirty="0" smtClean="0">
                <a:solidFill>
                  <a:srgbClr val="92D050"/>
                </a:solidFill>
                <a:latin typeface="Comic Sans MS" pitchFamily="66" charset="0"/>
              </a:rPr>
              <a:t>Intolerancia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agitación no controlada. </a:t>
            </a:r>
            <a:endParaRPr lang="es-ES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lv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Mala adaptación 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paciente-ventilador,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asincronías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  <a:endParaRPr lang="es-ES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lv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Encefalopatía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hipercápnica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severa/coma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hipercápnico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Índices de gravedad (APACHE, SOFA, SAPS) elevados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PaCO2 / FiO2 de inicio &lt; 150 </a:t>
            </a:r>
            <a:r>
              <a:rPr lang="es-ES" dirty="0" err="1">
                <a:solidFill>
                  <a:srgbClr val="92D050"/>
                </a:solidFill>
                <a:latin typeface="Comic Sans MS" pitchFamily="66" charset="0"/>
              </a:rPr>
              <a:t>mmHg</a:t>
            </a:r>
            <a:r>
              <a:rPr lang="es-ES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s-ES" dirty="0">
              <a:solidFill>
                <a:srgbClr val="92D050"/>
              </a:solidFill>
              <a:latin typeface="Comic Sans MS" pitchFamily="66" charset="0"/>
            </a:endParaRPr>
          </a:p>
          <a:p>
            <a:pPr lvl="0"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FR de inicio &gt; 30 rpm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6812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PREDICTORES FRACASO </a:t>
            </a:r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PRECOZ (120 </a:t>
            </a:r>
            <a:r>
              <a:rPr lang="es-ES" sz="36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min</a:t>
            </a:r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) </a:t>
            </a:r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IRA HIPOXÉMICA</a:t>
            </a:r>
            <a:endParaRPr lang="es-E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sz="2400" dirty="0">
                <a:solidFill>
                  <a:srgbClr val="92D050"/>
                </a:solidFill>
                <a:latin typeface="Comic Sans MS" pitchFamily="66" charset="0"/>
              </a:rPr>
              <a:t>No mejoría de PaO2/FiO2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(persiste &lt; 150 </a:t>
            </a:r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mmHg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) y pH &lt; 7,30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Persiste </a:t>
            </a:r>
            <a:r>
              <a:rPr lang="es-ES" sz="2400" dirty="0">
                <a:solidFill>
                  <a:srgbClr val="92D050"/>
                </a:solidFill>
                <a:latin typeface="Comic Sans MS" pitchFamily="66" charset="0"/>
              </a:rPr>
              <a:t>FR &gt; 30 </a:t>
            </a:r>
            <a:r>
              <a:rPr lang="es-ES" sz="2400" dirty="0" smtClean="0">
                <a:solidFill>
                  <a:srgbClr val="92D050"/>
                </a:solidFill>
                <a:latin typeface="Comic Sans MS" pitchFamily="66" charset="0"/>
              </a:rPr>
              <a:t>rpm</a:t>
            </a:r>
          </a:p>
          <a:p>
            <a:pPr marL="0" lvl="0" indent="0">
              <a:buNone/>
            </a:pP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Ser una IRA de </a:t>
            </a:r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novo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tener neumonía, tener SDRA, empeoramiento radiológico bilateral. </a:t>
            </a:r>
            <a:endParaRPr lang="es-E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Deterioro de </a:t>
            </a:r>
            <a:r>
              <a:rPr lang="es-ES" sz="2400" dirty="0">
                <a:solidFill>
                  <a:srgbClr val="92D050"/>
                </a:solidFill>
                <a:latin typeface="Comic Sans MS" pitchFamily="66" charset="0"/>
              </a:rPr>
              <a:t>nivel de consciencia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(ECG &lt; 13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lvl="0" indent="0">
              <a:buNone/>
            </a:pP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Mal control de </a:t>
            </a:r>
            <a:r>
              <a:rPr lang="es-ES" sz="2400" dirty="0">
                <a:solidFill>
                  <a:srgbClr val="92D050"/>
                </a:solidFill>
                <a:latin typeface="Comic Sans MS" pitchFamily="66" charset="0"/>
              </a:rPr>
              <a:t>secreciones, intolerancia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 la técnica, necesidad de uso de sedación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400" dirty="0">
                <a:solidFill>
                  <a:srgbClr val="92D050"/>
                </a:solidFill>
                <a:latin typeface="Comic Sans MS" pitchFamily="66" charset="0"/>
              </a:rPr>
              <a:t>Mala adaptación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paciente –</a:t>
            </a:r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ventilacor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; </a:t>
            </a:r>
            <a:r>
              <a:rPr lang="es-E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asincronías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Presentación de </a:t>
            </a:r>
            <a:r>
              <a:rPr lang="es-ES" sz="2400" dirty="0">
                <a:solidFill>
                  <a:srgbClr val="92D050"/>
                </a:solidFill>
                <a:latin typeface="Comic Sans MS" pitchFamily="66" charset="0"/>
              </a:rPr>
              <a:t>shock, insuficiencia renal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974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PREDICTORES FRACASO PRECOZ (120 min) </a:t>
            </a:r>
            <a:r>
              <a:rPr lang="es-E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IRA </a:t>
            </a:r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HIPERCÁPNICA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No mejoría de PaO2/FiO2 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(persiste &lt; 150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mmHg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y pH &lt; 7,30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lvl="0" indent="0"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Persiste </a:t>
            </a:r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FR &gt; 35 rpm. </a:t>
            </a:r>
            <a:endParaRPr lang="es-ES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Deterioro/no mejoría del </a:t>
            </a:r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nivel de consciencia 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(ECG &lt; 13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lvl="0" indent="0"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Mal control de </a:t>
            </a:r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secreciones, intolerancia 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 la técnica, necesidad de uso de sedación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rgbClr val="92D050"/>
                </a:solidFill>
                <a:latin typeface="Comic Sans MS" pitchFamily="66" charset="0"/>
              </a:rPr>
              <a:t>Mala adaptación 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paciente-ventilador;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asincronías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Otras: anemia, IR, desnutrición, hipo-k, colonización por bacilos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gram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negativos en el esputo/bronquiectasias, necesidad presiones de soporte elevadas/obtener volúmenes corrientes &gt; 500 ml</a:t>
            </a:r>
          </a:p>
          <a:p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654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PREDICTORES FRACASO TARDÍO (&gt; 24h)</a:t>
            </a:r>
            <a:endParaRPr lang="es-ES" sz="36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Mal control de </a:t>
            </a:r>
            <a:r>
              <a:rPr lang="es-ES" sz="2800" dirty="0">
                <a:solidFill>
                  <a:srgbClr val="92D050"/>
                </a:solidFill>
                <a:latin typeface="Comic Sans MS" pitchFamily="66" charset="0"/>
              </a:rPr>
              <a:t>secrecione</a:t>
            </a:r>
            <a:r>
              <a:rPr lang="es-E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s/imposibilidad de uso de humidificación activa</a:t>
            </a:r>
            <a:r>
              <a:rPr lang="es-E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8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800" dirty="0">
                <a:solidFill>
                  <a:srgbClr val="92D050"/>
                </a:solidFill>
                <a:latin typeface="Comic Sans MS" pitchFamily="66" charset="0"/>
              </a:rPr>
              <a:t>Intolerancia</a:t>
            </a:r>
            <a:r>
              <a:rPr lang="es-E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 mascarilla/falta de protección/non posibilidad de rotar interfaces</a:t>
            </a:r>
            <a:r>
              <a:rPr lang="es-E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8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Aparición de úlceras </a:t>
            </a:r>
            <a:r>
              <a:rPr lang="es-E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por </a:t>
            </a:r>
            <a:r>
              <a:rPr lang="es-E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presión. </a:t>
            </a:r>
            <a:endParaRPr lang="es-E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s-ES" sz="28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Empeoramiento de la noxa inicial/aparición de complicación clínica</a:t>
            </a:r>
            <a:r>
              <a:rPr lang="es-E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8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Falta de personal entrenado. </a:t>
            </a:r>
          </a:p>
          <a:p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1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93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¿V.A.D.? 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es-ES" sz="4300" dirty="0" smtClean="0">
                <a:latin typeface="Comic Sans MS" pitchFamily="66" charset="0"/>
              </a:rPr>
              <a:t>Anamnesis: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sz="2600" dirty="0" smtClean="0">
                <a:latin typeface="Comic Sans MS" pitchFamily="66" charset="0"/>
              </a:rPr>
              <a:t>lesión cervical, </a:t>
            </a:r>
            <a:r>
              <a:rPr lang="es-ES" sz="2600" dirty="0" err="1" smtClean="0">
                <a:latin typeface="Comic Sans MS" pitchFamily="66" charset="0"/>
              </a:rPr>
              <a:t>down</a:t>
            </a:r>
            <a:r>
              <a:rPr lang="es-ES" sz="2600" dirty="0" smtClean="0">
                <a:latin typeface="Comic Sans MS" pitchFamily="66" charset="0"/>
              </a:rPr>
              <a:t>, acromegalia, artritis…</a:t>
            </a:r>
          </a:p>
          <a:p>
            <a:pPr marL="0" indent="0">
              <a:buNone/>
            </a:pPr>
            <a:endParaRPr lang="es-ES" sz="2600" dirty="0" smtClean="0">
              <a:latin typeface="Comic Sans MS" pitchFamily="66" charset="0"/>
            </a:endParaRPr>
          </a:p>
          <a:p>
            <a:r>
              <a:rPr lang="es-ES" sz="4300" dirty="0" smtClean="0">
                <a:latin typeface="Comic Sans MS" pitchFamily="66" charset="0"/>
              </a:rPr>
              <a:t>Exploración física: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Apertura bucal.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Mallampati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err="1" smtClean="0">
                <a:latin typeface="Comic Sans MS" pitchFamily="66" charset="0"/>
              </a:rPr>
              <a:t>Comarck</a:t>
            </a:r>
            <a:r>
              <a:rPr lang="es-ES" dirty="0" smtClean="0">
                <a:latin typeface="Comic Sans MS" pitchFamily="66" charset="0"/>
              </a:rPr>
              <a:t> y </a:t>
            </a:r>
            <a:r>
              <a:rPr lang="es-ES" dirty="0" err="1" smtClean="0">
                <a:latin typeface="Comic Sans MS" pitchFamily="66" charset="0"/>
              </a:rPr>
              <a:t>Lehane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Test mordida labio superior.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Test </a:t>
            </a:r>
            <a:r>
              <a:rPr lang="es-ES" dirty="0" err="1" smtClean="0">
                <a:latin typeface="Comic Sans MS" pitchFamily="66" charset="0"/>
              </a:rPr>
              <a:t>Patil</a:t>
            </a:r>
            <a:r>
              <a:rPr lang="es-ES" dirty="0" smtClean="0">
                <a:latin typeface="Comic Sans MS" pitchFamily="66" charset="0"/>
              </a:rPr>
              <a:t> o distancia </a:t>
            </a:r>
            <a:r>
              <a:rPr lang="es-ES" dirty="0" err="1" smtClean="0">
                <a:latin typeface="Comic Sans MS" pitchFamily="66" charset="0"/>
              </a:rPr>
              <a:t>tiromentoniana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Distancia </a:t>
            </a:r>
            <a:r>
              <a:rPr lang="es-ES" dirty="0" err="1" smtClean="0">
                <a:latin typeface="Comic Sans MS" pitchFamily="66" charset="0"/>
              </a:rPr>
              <a:t>esternomentoniana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Perímetro cervical.</a:t>
            </a:r>
          </a:p>
          <a:p>
            <a:pPr lvl="1">
              <a:buFontTx/>
              <a:buChar char="-"/>
            </a:pPr>
            <a:r>
              <a:rPr lang="es-ES" dirty="0" smtClean="0">
                <a:latin typeface="Comic Sans MS" pitchFamily="66" charset="0"/>
              </a:rPr>
              <a:t>Movilidad cervical.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030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8872" cy="5760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5 Conector recto"/>
          <p:cNvCxnSpPr/>
          <p:nvPr/>
        </p:nvCxnSpPr>
        <p:spPr>
          <a:xfrm>
            <a:off x="7308304" y="1988840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7460704" y="2276872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267744" y="2852936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115616" y="3140968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043608" y="4077072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043608" y="4940685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347864" y="5229200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177602" y="5517232"/>
            <a:ext cx="26743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043608" y="5805264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949835" y="6165304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707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Efectos de la VMNI en IRA </a:t>
            </a:r>
            <a:r>
              <a:rPr lang="es-ES" b="1" dirty="0" err="1" smtClean="0">
                <a:latin typeface="Comic Sans MS" pitchFamily="66" charset="0"/>
              </a:rPr>
              <a:t>hipoxémica</a:t>
            </a:r>
            <a:r>
              <a:rPr lang="es-ES" b="1" dirty="0" smtClean="0">
                <a:latin typeface="Comic Sans MS" pitchFamily="66" charset="0"/>
              </a:rPr>
              <a:t> (CPAP)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Aumento Pr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intratorácica</a:t>
            </a:r>
            <a:r>
              <a:rPr lang="es-ES" dirty="0" smtClean="0">
                <a:latin typeface="Comic Sans MS" pitchFamily="66" charset="0"/>
              </a:rPr>
              <a:t>: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Disminución precarga.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Relajación VI, disminución post-carga.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Mejoría del GC.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Reclutamiento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alveolos ocupados. </a:t>
            </a:r>
            <a:endParaRPr lang="es-ES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Mejoría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compliance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Mejoría trabajo respiratorio (mejoría volúmenes dinámicos, CFR).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7048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0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Comic Sans MS" pitchFamily="66" charset="0"/>
              </a:rPr>
              <a:t>Efectos de la VMNI en IRA </a:t>
            </a:r>
            <a:r>
              <a:rPr lang="es-ES" b="1" dirty="0" err="1" smtClean="0">
                <a:latin typeface="Comic Sans MS" pitchFamily="66" charset="0"/>
              </a:rPr>
              <a:t>hipercápnica</a:t>
            </a:r>
            <a:r>
              <a:rPr lang="es-ES" b="1" dirty="0" smtClean="0">
                <a:latin typeface="Comic Sans MS" pitchFamily="66" charset="0"/>
              </a:rPr>
              <a:t> (BIPAP</a:t>
            </a:r>
            <a:r>
              <a:rPr lang="es-ES" b="1" dirty="0">
                <a:latin typeface="Comic Sans MS" pitchFamily="66" charset="0"/>
              </a:rPr>
              <a:t>)</a:t>
            </a:r>
            <a:r>
              <a:rPr lang="es-ES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latin typeface="Comic Sans MS" pitchFamily="66" charset="0"/>
              </a:rPr>
              <a:t>(</a:t>
            </a:r>
            <a:r>
              <a:rPr lang="es-ES" dirty="0" err="1" smtClean="0">
                <a:latin typeface="Comic Sans MS" pitchFamily="66" charset="0"/>
              </a:rPr>
              <a:t>Hiperinsuflación</a:t>
            </a:r>
            <a:r>
              <a:rPr lang="es-ES" dirty="0" smtClean="0">
                <a:latin typeface="Comic Sans MS" pitchFamily="66" charset="0"/>
              </a:rPr>
              <a:t> y auto-PEEP).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Efecto de la IPAP: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Disminuye trabajo respiratorio.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Mejora volúmenes dinámicos (VC y </a:t>
            </a:r>
            <a:r>
              <a:rPr lang="es-E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Vmin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).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Mejora ventilación alveolar.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Efecto de la EPAP: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Evita colapso alveolar.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Mejora relación V/P (oxigenación).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Evita </a:t>
            </a:r>
            <a:r>
              <a:rPr lang="es-E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reinhalación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CO2 y atelectasias.</a:t>
            </a: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3690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5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CRITERIOS RETIRADA VMNI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FiO2 &lt; 0,5 para conseguir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pO2 &gt; 60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mmHg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o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Sat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O2 &gt; 90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%</a:t>
            </a:r>
          </a:p>
          <a:p>
            <a:pPr marL="0" lv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 &lt; 25 rpm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Desaparición de la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actividad muscular accesoria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(tiraje ECM, tórax/abdomen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lv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Mejoría subjetiva de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disnea.</a:t>
            </a:r>
          </a:p>
          <a:p>
            <a:pPr marL="0" lv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Volumen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tydal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espiratorio 8-10 ml/kg en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hipoxémicos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y 6 ml/kg en obstructivos. </a:t>
            </a:r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Eucapnia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para pacientes con IRA y regreso a valores habituales en crónicos. </a:t>
            </a:r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Observar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sincronización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adecuada paciente-ventilador. </a:t>
            </a:r>
          </a:p>
        </p:txBody>
      </p:sp>
    </p:spTree>
    <p:extLst>
      <p:ext uri="{BB962C8B-B14F-4D97-AF65-F5344CB8AC3E}">
        <p14:creationId xmlns:p14="http://schemas.microsoft.com/office/powerpoint/2010/main" val="21102002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DISPOSITIVOS VMNI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6280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CPAP BOUSSIGNAC.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OXILOG 3000 /3000 PLUS.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BIPAP VISION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66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7343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0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SISTEMAS DE ALTO FLUJO 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628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ALTO FLUJO (50-60 </a:t>
            </a:r>
            <a:r>
              <a:rPr lang="es-ES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lpm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indent="0">
              <a:buNone/>
            </a:pPr>
            <a:endParaRPr lang="es-ES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GAS HÚMEDO y CALIENTE.</a:t>
            </a:r>
          </a:p>
          <a:p>
            <a:pPr marL="0" indent="0">
              <a:buNone/>
            </a:pPr>
            <a:endParaRPr lang="es-ES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FiO2:  21-100%.</a:t>
            </a:r>
          </a:p>
          <a:p>
            <a:pPr marL="0" indent="0">
              <a:buNone/>
            </a:pPr>
            <a:endParaRPr lang="es-ES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Efecto PR positiva al final de la espiración.</a:t>
            </a:r>
          </a:p>
          <a:p>
            <a:pPr marL="0" indent="0">
              <a:buNone/>
            </a:pPr>
            <a:endParaRPr lang="es-ES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Efectos hemodinámicos similares a CPAP (menor intensidad). (</a:t>
            </a:r>
            <a:r>
              <a:rPr lang="es-ES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cpap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 con fugas)</a:t>
            </a:r>
            <a:endParaRPr lang="es-ES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7856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INDICACIONES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Intermedio entre oxigenoterapia convencional y VMNI.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IRA </a:t>
            </a:r>
            <a:r>
              <a:rPr lang="es-ES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hipoxémica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IRA </a:t>
            </a:r>
            <a:r>
              <a:rPr lang="es-ES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hipercápnica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IRA post-</a:t>
            </a:r>
            <a:r>
              <a:rPr lang="es-ES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extubados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IRA técnicas invasivas.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Preoxigenacion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 IOT.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Situación paliativa.</a:t>
            </a:r>
            <a:endParaRPr lang="es-ES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APERTURA BUCAL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4" name="3 Imagen" descr="https://www.intecmed.com/web/image/101635?access_token=68c6eda7-0f8c-4de7-a989-697b6b2e1a8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04" y="2564904"/>
            <a:ext cx="6408712" cy="36887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39552" y="1564989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Valorar movilidad ATM.</a:t>
            </a:r>
          </a:p>
          <a:p>
            <a:r>
              <a:rPr lang="es-ES" sz="2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NORMAL: 3 </a:t>
            </a:r>
            <a:r>
              <a:rPr lang="es-ES" sz="2400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traveses</a:t>
            </a:r>
            <a:r>
              <a:rPr lang="es-ES" sz="2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de dedo.</a:t>
            </a:r>
            <a:endParaRPr lang="es-ES" sz="24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829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CONTRAINDICACIONES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46237"/>
            <a:ext cx="8784976" cy="4526280"/>
          </a:xfrm>
        </p:spPr>
        <p:txBody>
          <a:bodyPr>
            <a:noAutofit/>
          </a:bodyPr>
          <a:lstStyle/>
          <a:p>
            <a:pPr lvl="0"/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Paciente no colaborador, 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deterioro </a:t>
            </a:r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grave del nivel de consciencia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200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S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ituaciones </a:t>
            </a:r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que requieran asegurar vía aérea/IOT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200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Cirugía nasal 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reciente, malformación/traumatismo </a:t>
            </a:r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grave nasal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200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Obstrucción de vía aérea. Epistaxis no controlada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200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Mal control de secreciones nasales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sz="2200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Hemoptisis/hematemesis no 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controlada.</a:t>
            </a:r>
          </a:p>
          <a:p>
            <a:pPr marL="0" lvl="0" indent="0">
              <a:buNone/>
            </a:pPr>
            <a:endParaRPr lang="es-ES" sz="2200" dirty="0" smtClean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Desconocimiento </a:t>
            </a:r>
            <a:r>
              <a:rPr lang="es-ES" sz="2200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de la </a:t>
            </a:r>
            <a:r>
              <a:rPr lang="es-ES" sz="22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técnica</a:t>
            </a:r>
            <a:endParaRPr lang="es-ES" sz="2200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COMPLICACIONES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Dolor 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torácico, </a:t>
            </a:r>
            <a:r>
              <a:rPr lang="es-ES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autolimitado</a:t>
            </a:r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lvl="0"/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Cefalea.</a:t>
            </a:r>
          </a:p>
          <a:p>
            <a:pPr lvl="0"/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Intolerancia </a:t>
            </a:r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al calor y al 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flujo (el </a:t>
            </a:r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flujo debe ser aquel mínimo 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efectivo). </a:t>
            </a:r>
            <a:endParaRPr lang="es-ES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Epistaxis</a:t>
            </a:r>
            <a:endParaRPr lang="es-ES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Sinusitis</a:t>
            </a:r>
          </a:p>
          <a:p>
            <a:pPr lvl="0"/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Aspiración </a:t>
            </a:r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de líquido de condensación </a:t>
            </a:r>
            <a:r>
              <a:rPr lang="es-ES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tubuladura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 (fungible </a:t>
            </a:r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de mala 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calidad). </a:t>
            </a:r>
            <a:endParaRPr lang="es-ES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(El </a:t>
            </a:r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embarazo no contraindica el uso de 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AFHCN)</a:t>
            </a:r>
            <a:endParaRPr lang="es-ES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5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LIMITACIONES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Desconocimiento de qué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presión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positiva 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generamos.</a:t>
            </a:r>
          </a:p>
          <a:p>
            <a:pPr lvl="0"/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No monitorización del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volumen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corriente </a:t>
            </a:r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eficiente. </a:t>
            </a:r>
          </a:p>
          <a:p>
            <a:pPr lvl="0"/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Monitorización nula a nivel de curvas de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presión, flujo y volumen</a:t>
            </a:r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.</a:t>
            </a:r>
          </a:p>
          <a:p>
            <a:pPr lvl="0"/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Desconocimiento de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fugas</a:t>
            </a:r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 generadas.</a:t>
            </a:r>
            <a:endParaRPr lang="es-ES" dirty="0">
              <a:solidFill>
                <a:schemeClr val="accent6">
                  <a:lumMod val="9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Limitada autonomía de los dispositivos (batería).</a:t>
            </a:r>
          </a:p>
          <a:p>
            <a:pPr lvl="0"/>
            <a:r>
              <a:rPr lang="es-ES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Falta </a:t>
            </a:r>
            <a:r>
              <a:rPr lang="es-ES" dirty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de protocolos claros y consensuados (no se debe retrasar nunca una posible indicación de VNI o IOT).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85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785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CAPNOGRAFÍA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VENTILACIÓN</a:t>
            </a:r>
            <a:r>
              <a:rPr lang="es-ES" dirty="0" smtClean="0">
                <a:latin typeface="Comic Sans MS" pitchFamily="66" charset="0"/>
              </a:rPr>
              <a:t> (eliminación pulmonar de CO2).</a:t>
            </a: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METABOLISMO</a:t>
            </a:r>
            <a:r>
              <a:rPr lang="es-ES" dirty="0" smtClean="0">
                <a:latin typeface="Comic Sans MS" pitchFamily="66" charset="0"/>
              </a:rPr>
              <a:t> (producción celular de CO2).</a:t>
            </a: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PERFUSIÓN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(transporte CO2 a los pulmones).</a:t>
            </a:r>
          </a:p>
          <a:p>
            <a:pPr marL="0" indent="0">
              <a:buNone/>
            </a:pPr>
            <a:endParaRPr lang="es-ES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MONITORIZACIÓN RESPIRATORIA: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pulsioximetría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+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capnografía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029690"/>
              </p:ext>
            </p:extLst>
          </p:nvPr>
        </p:nvGraphicFramePr>
        <p:xfrm>
          <a:off x="539552" y="836712"/>
          <a:ext cx="8136905" cy="5112568"/>
        </p:xfrm>
        <a:graphic>
          <a:graphicData uri="http://schemas.openxmlformats.org/drawingml/2006/table">
            <a:tbl>
              <a:tblPr firstRow="1" firstCol="1" bandRow="1"/>
              <a:tblGrid>
                <a:gridCol w="2711988"/>
                <a:gridCol w="2711988"/>
                <a:gridCol w="2712929"/>
              </a:tblGrid>
              <a:tr h="4881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Situaciones que aumentan la EtCO2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8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Metabólicas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Perfusión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Ventilación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0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Hipertermia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Aumento actividad muscular (temblor, convulsión…).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Dolor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Aumento del gasto cardíaco (RCP)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EPOC </a:t>
                      </a:r>
                      <a:r>
                        <a:rPr lang="es-E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hipercápnico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Hipoventilación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46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Otras: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Administración de bicarbonato.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Liberación de torniquete.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6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432903"/>
              </p:ext>
            </p:extLst>
          </p:nvPr>
        </p:nvGraphicFramePr>
        <p:xfrm>
          <a:off x="539552" y="692696"/>
          <a:ext cx="8208912" cy="4968551"/>
        </p:xfrm>
        <a:graphic>
          <a:graphicData uri="http://schemas.openxmlformats.org/drawingml/2006/table">
            <a:tbl>
              <a:tblPr firstRow="1" firstCol="1" bandRow="1"/>
              <a:tblGrid>
                <a:gridCol w="2735987"/>
                <a:gridCol w="2735987"/>
                <a:gridCol w="2736938"/>
              </a:tblGrid>
              <a:tr h="33697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Situaciones que disminuyen la EtCO2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6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Metabólicas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Perfusión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Ventilación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9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Hipotermia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Relajantes ms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Descenso del gasto cardíaco (RCP).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Disminución de la perfusión pulmonar (TEP, Taponamiento…).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Hipovolemias severas súbitas (rotura aneurisma, rotura esplénica…).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Hiperventilación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75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Otras: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Cetoacidosis</a:t>
                      </a: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diabética.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2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EtCO2 (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End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tidal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CO2): </a:t>
            </a:r>
            <a:r>
              <a:rPr lang="es-E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presión </a:t>
            </a:r>
            <a:r>
              <a:rPr lang="es-E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parcial de CO2 al final del volumen corriente espirado</a:t>
            </a:r>
            <a:r>
              <a:rPr lang="es-E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chemeClr val="accent5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GRADIENTE (en persona sana):</a:t>
            </a:r>
            <a:endParaRPr lang="es-ES" dirty="0">
              <a:solidFill>
                <a:schemeClr val="accent5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PaCO2  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-  EtCO2  =   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2-5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mmHg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(Espacio muerto alveolar)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30-43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mmHg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2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70485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Elipse"/>
          <p:cNvSpPr/>
          <p:nvPr/>
        </p:nvSpPr>
        <p:spPr>
          <a:xfrm>
            <a:off x="6588224" y="1968085"/>
            <a:ext cx="720080" cy="72008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1115616" y="5879038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70384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DISPOSITIVOS CAPNOGRAFIA</a:t>
            </a:r>
            <a:endParaRPr lang="es-ES" sz="40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Transcutáneos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(muchas limitaciones).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Colorimétricos (verifican la IOT).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Capnógrafos</a:t>
            </a:r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volumétricos: volumen CO2 exhalados.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Capnógrafos</a:t>
            </a:r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s-E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capnómetros</a:t>
            </a:r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temporales: PaCO2 en el tiempo.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06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Según la manera de medir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De flujo principal (MAINSTREAM): </a:t>
            </a:r>
            <a:r>
              <a:rPr lang="es-ES" dirty="0" smtClean="0">
                <a:latin typeface="Comic Sans MS" pitchFamily="66" charset="0"/>
              </a:rPr>
              <a:t>sensor en el TET, miden CO2 en vía aérea. Se alteran por las secreciones.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De flujo lateral (SIDESTREAM): </a:t>
            </a:r>
            <a:r>
              <a:rPr lang="es-ES" dirty="0" smtClean="0">
                <a:latin typeface="Comic Sans MS" pitchFamily="66" charset="0"/>
              </a:rPr>
              <a:t>sensor en el monitor, miden CO2 de muestras espiradas. </a:t>
            </a:r>
            <a:r>
              <a:rPr lang="es-ES" dirty="0" err="1" smtClean="0">
                <a:latin typeface="Comic Sans MS" pitchFamily="66" charset="0"/>
              </a:rPr>
              <a:t>Incomvenientes</a:t>
            </a:r>
            <a:r>
              <a:rPr lang="es-ES" dirty="0" smtClean="0">
                <a:latin typeface="Comic Sans MS" pitchFamily="66" charset="0"/>
              </a:rPr>
              <a:t>: obstrucción por agua condensada o secreción.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800</TotalTime>
  <Words>3055</Words>
  <Application>Microsoft Office PowerPoint</Application>
  <PresentationFormat>Presentación en pantalla (4:3)</PresentationFormat>
  <Paragraphs>654</Paragraphs>
  <Slides>110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110</vt:i4>
      </vt:variant>
    </vt:vector>
  </HeadingPairs>
  <TitlesOfParts>
    <vt:vector size="111" baseType="lpstr">
      <vt:lpstr>Fundición</vt:lpstr>
      <vt:lpstr>TEMA 8</vt:lpstr>
      <vt:lpstr>SECUENCIA RÁPIDA DE INTUBACIÓN</vt:lpstr>
      <vt:lpstr>INDICACIONES SRI</vt:lpstr>
      <vt:lpstr>ETAPAS SRI</vt:lpstr>
      <vt:lpstr>PLANIFICACIÓN y PREPARACIÓN</vt:lpstr>
      <vt:lpstr>«SOFAME»</vt:lpstr>
      <vt:lpstr>VALORACIÓN VAD</vt:lpstr>
      <vt:lpstr>¿V.A.D.? </vt:lpstr>
      <vt:lpstr>APERTURA BUCAL</vt:lpstr>
      <vt:lpstr>MALLAMPATI</vt:lpstr>
      <vt:lpstr>COMARCK y LEHANE</vt:lpstr>
      <vt:lpstr>TEST MORDIDA LABIO SUPERIOR</vt:lpstr>
      <vt:lpstr>Presentación de PowerPoint</vt:lpstr>
      <vt:lpstr>DISTANCIA ESTERNOMENTONIANA</vt:lpstr>
      <vt:lpstr>PERÍMETRO CERVICAL</vt:lpstr>
      <vt:lpstr>MOVILIDAD CERVICAL</vt:lpstr>
      <vt:lpstr>PREOXIGENACIÓN</vt:lpstr>
      <vt:lpstr>Especialmente indicada en:</vt:lpstr>
      <vt:lpstr>PREMEDICACIÓN (2-3 min antes de inducción –preoxigenación-.)</vt:lpstr>
      <vt:lpstr>ATROPINA</vt:lpstr>
      <vt:lpstr>LIDOCAÍNA</vt:lpstr>
      <vt:lpstr>FENTANILO</vt:lpstr>
      <vt:lpstr>Presentación de PowerPoint</vt:lpstr>
      <vt:lpstr>INDUCCIÓN y PARÁLISIS</vt:lpstr>
      <vt:lpstr>ETOMIDATO</vt:lpstr>
      <vt:lpstr>KETAMINA</vt:lpstr>
      <vt:lpstr>PROPOFOL</vt:lpstr>
      <vt:lpstr>MIDAZOLAM</vt:lpstr>
      <vt:lpstr>TIOPENTAL</vt:lpstr>
      <vt:lpstr>RELAJANTES MUSCULARES</vt:lpstr>
      <vt:lpstr>DESPOLARIZANTE: SUCCINILCOLINA (Suxametonio)</vt:lpstr>
      <vt:lpstr>NO DESPOLARIZANTE: ROCURONIO</vt:lpstr>
      <vt:lpstr>NO DESPOLARIZANTES: ATRACURIO</vt:lpstr>
      <vt:lpstr>NO DESPOLARIZANTES: CISATRACURIO</vt:lpstr>
      <vt:lpstr>Presentación de PowerPoint</vt:lpstr>
      <vt:lpstr>Presentación de PowerPoint</vt:lpstr>
      <vt:lpstr>Presentación de PowerPoint</vt:lpstr>
      <vt:lpstr>PROTECCIÓN y POSICIONAMIENTO</vt:lpstr>
      <vt:lpstr>Presentación de PowerPoint</vt:lpstr>
      <vt:lpstr>INTUBACIÓN</vt:lpstr>
      <vt:lpstr>POST-INTUBACIÓN</vt:lpstr>
      <vt:lpstr>VÍA AÉREA DIFÍCIL</vt:lpstr>
      <vt:lpstr>OTRAS DEFINICIONES:</vt:lpstr>
      <vt:lpstr>FR para VAD</vt:lpstr>
      <vt:lpstr>VENTILACIÓN DIFÍCIL MF</vt:lpstr>
      <vt:lpstr>LARINGOSCOPIA DIFÍCIL</vt:lpstr>
      <vt:lpstr>INTUBACIÓN TRAQUEAL DIFÍCIL</vt:lpstr>
      <vt:lpstr>ALTERNATIVAS A LA IOT</vt:lpstr>
      <vt:lpstr>MASCARILLA LARÍNGEA</vt:lpstr>
      <vt:lpstr>COMBITUBO</vt:lpstr>
      <vt:lpstr>VENTAJAS COMBITUBO</vt:lpstr>
      <vt:lpstr>FROVA (Gum Elastic Bougie)</vt:lpstr>
      <vt:lpstr>CRICOTIROTOMIA</vt:lpstr>
      <vt:lpstr>Presentación de PowerPoint</vt:lpstr>
      <vt:lpstr>INDICACIONES CRICOTIROTOMIA</vt:lpstr>
      <vt:lpstr>CONTRAINDICACIONES RELATIVAS</vt:lpstr>
      <vt:lpstr>COMPLICACIONES INMEDIATAS</vt:lpstr>
      <vt:lpstr>COMPLICACIONES TARDÍAS</vt:lpstr>
      <vt:lpstr>VMNI</vt:lpstr>
      <vt:lpstr>INCONVENIENTES</vt:lpstr>
      <vt:lpstr>Conceptos</vt:lpstr>
      <vt:lpstr>Presentación de PowerPoint</vt:lpstr>
      <vt:lpstr>Conceptos</vt:lpstr>
      <vt:lpstr>Presentación de PowerPoint</vt:lpstr>
      <vt:lpstr>Presentación de PowerPoint</vt:lpstr>
      <vt:lpstr>FORMAS DE VMNI</vt:lpstr>
      <vt:lpstr>TIPOS DE VENTILADORES</vt:lpstr>
      <vt:lpstr>BIPAP  (limitados por presión)</vt:lpstr>
      <vt:lpstr>CPAP  (limitado por presión)</vt:lpstr>
      <vt:lpstr>LIMITADOS POR VOLUMEN (ciclan por tiempo)</vt:lpstr>
      <vt:lpstr>Presentación de PowerPoint</vt:lpstr>
      <vt:lpstr>INDICACIONES VMNI</vt:lpstr>
      <vt:lpstr>INDICACIONES CLÍNICO/GASOMÉTRICOS</vt:lpstr>
      <vt:lpstr>Presentación de PowerPoint</vt:lpstr>
      <vt:lpstr>INICIO VMNI</vt:lpstr>
      <vt:lpstr>PREDICTORES FRACASO INMEDIATO (30-60 min)</vt:lpstr>
      <vt:lpstr>PREDICTORES FRACASO PRECOZ (120 min) IRA HIPOXÉMICA</vt:lpstr>
      <vt:lpstr>PREDICTORES FRACASO PRECOZ (120 min) IRA HIPERCÁPNICA</vt:lpstr>
      <vt:lpstr>PREDICTORES FRACASO TARDÍO (&gt; 24h)</vt:lpstr>
      <vt:lpstr>Presentación de PowerPoint</vt:lpstr>
      <vt:lpstr>Efectos de la VMNI en IRA hipoxémica (CPAP).</vt:lpstr>
      <vt:lpstr>Presentación de PowerPoint</vt:lpstr>
      <vt:lpstr>Efectos de la VMNI en IRA hipercápnica (BIPAP).</vt:lpstr>
      <vt:lpstr>Presentación de PowerPoint</vt:lpstr>
      <vt:lpstr>CRITERIOS RETIRADA VMNI</vt:lpstr>
      <vt:lpstr>DISPOSITIVOS VMNI</vt:lpstr>
      <vt:lpstr>Presentación de PowerPoint</vt:lpstr>
      <vt:lpstr>SISTEMAS DE ALTO FLUJO </vt:lpstr>
      <vt:lpstr>INDICACIONES</vt:lpstr>
      <vt:lpstr>CONTRAINDICACIONES</vt:lpstr>
      <vt:lpstr>COMPLICACIONES</vt:lpstr>
      <vt:lpstr>LIMITACIONES</vt:lpstr>
      <vt:lpstr>CAPNOGRAFÍA</vt:lpstr>
      <vt:lpstr>Presentación de PowerPoint</vt:lpstr>
      <vt:lpstr>Presentación de PowerPoint</vt:lpstr>
      <vt:lpstr>Presentación de PowerPoint</vt:lpstr>
      <vt:lpstr>Presentación de PowerPoint</vt:lpstr>
      <vt:lpstr>DISPOSITIVOS CAPNOGRAFIA</vt:lpstr>
      <vt:lpstr>Según la manera de medir</vt:lpstr>
      <vt:lpstr>Presentación de PowerPoint</vt:lpstr>
      <vt:lpstr>APLICACIONES CLÍNICAS (paciente intubado)</vt:lpstr>
      <vt:lpstr>Presentación de PowerPoint</vt:lpstr>
      <vt:lpstr>Presentación de PowerPoint</vt:lpstr>
      <vt:lpstr>Presentación de PowerPoint</vt:lpstr>
      <vt:lpstr>Latidos cardíacos en cardiomegalia</vt:lpstr>
      <vt:lpstr>APLICACIONES CLÍNICAS (paciente NO intubado)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8</dc:title>
  <dc:creator>MARTA GIL GALLEGO</dc:creator>
  <cp:lastModifiedBy>MARTA GIL GALLEGO</cp:lastModifiedBy>
  <cp:revision>60</cp:revision>
  <dcterms:created xsi:type="dcterms:W3CDTF">2021-11-27T20:34:24Z</dcterms:created>
  <dcterms:modified xsi:type="dcterms:W3CDTF">2021-11-29T00:49:53Z</dcterms:modified>
</cp:coreProperties>
</file>